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88825"/>
  <p:notesSz cx="6858000" cy="9144000"/>
  <p:embeddedFontLst>
    <p:embeddedFont>
      <p:font typeface="Palatino Linotype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1" roundtripDataSignature="AMtx7miEeixe6vs29Rg0tjEPCsxlHETQ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496" orient="horz"/>
        <p:guide pos="2880" orient="horz"/>
        <p:guide pos="1056" orient="horz"/>
        <p:guide pos="3888" orient="horz"/>
        <p:guide pos="240" orient="horz"/>
        <p:guide pos="3839"/>
        <p:guide pos="527"/>
        <p:guide pos="815"/>
        <p:guide pos="6863"/>
        <p:guide pos="6143"/>
        <p:guide pos="4703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PalatinoLinotyp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latinoLinotype-italic.fntdata"/><Relationship Id="rId14" Type="http://schemas.openxmlformats.org/officeDocument/2006/relationships/font" Target="fonts/PalatinoLinotype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PalatinoLinotype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293814" y="990600"/>
            <a:ext cx="8458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293813" y="4267200"/>
            <a:ext cx="8458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 rot="5400000">
            <a:off x="3846512" y="-860425"/>
            <a:ext cx="4495800" cy="9601200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 rot="5400000">
            <a:off x="7808913" y="2324101"/>
            <a:ext cx="5791200" cy="1904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 rot="5400000">
            <a:off x="2551114" y="-876300"/>
            <a:ext cx="5791200" cy="8305800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1293812" y="1692275"/>
            <a:ext cx="9601200" cy="4495800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1293812" y="1676400"/>
            <a:ext cx="4700016" cy="4495800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9pPr>
          </a:lstStyle>
          <a:p/>
        </p:txBody>
      </p:sp>
      <p:sp>
        <p:nvSpPr>
          <p:cNvPr id="30" name="Google Shape;30;p11"/>
          <p:cNvSpPr txBox="1"/>
          <p:nvPr>
            <p:ph idx="2" type="body"/>
          </p:nvPr>
        </p:nvSpPr>
        <p:spPr>
          <a:xfrm>
            <a:off x="6202035" y="1676401"/>
            <a:ext cx="4700016" cy="4495800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1293813" y="2057400"/>
            <a:ext cx="8458201" cy="2666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b="0" i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1293813" y="4876800"/>
            <a:ext cx="84582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1293813" y="1676399"/>
            <a:ext cx="4701142" cy="762001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1293813" y="2516457"/>
            <a:ext cx="4701142" cy="3655743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91754" y="1676399"/>
            <a:ext cx="4703259" cy="762001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91754" y="2516457"/>
            <a:ext cx="4703259" cy="3655743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7770811" y="1676400"/>
            <a:ext cx="3810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1293813" y="685800"/>
            <a:ext cx="6172200" cy="5486400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–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7770811" y="4191000"/>
            <a:ext cx="381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ley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7770812" y="1676400"/>
            <a:ext cx="3810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Marcador de posición vacío para agregar una imagen. Haga clic en el marcador de posición y seleccione la imagen que desee agregar" id="67" name="Google Shape;67;p17"/>
          <p:cNvSpPr/>
          <p:nvPr>
            <p:ph idx="2" type="pic"/>
          </p:nvPr>
        </p:nvSpPr>
        <p:spPr>
          <a:xfrm>
            <a:off x="1522412" y="0"/>
            <a:ext cx="5943601" cy="6858000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7770812" y="4191000"/>
            <a:ext cx="3810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1293812" y="1692275"/>
            <a:ext cx="9601200" cy="4495800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5.jpg"/><Relationship Id="rId9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3.jpg"/><Relationship Id="rId7" Type="http://schemas.openxmlformats.org/officeDocument/2006/relationships/image" Target="../media/image6.jp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Relationship Id="rId5" Type="http://schemas.openxmlformats.org/officeDocument/2006/relationships/image" Target="../media/image17.jpg"/><Relationship Id="rId6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1298311" y="992831"/>
            <a:ext cx="9769150" cy="2346176"/>
          </a:xfrm>
          <a:prstGeom prst="rect">
            <a:avLst/>
          </a:prstGeom>
          <a:solidFill>
            <a:srgbClr val="ECE8E1">
              <a:alpha val="56470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es-E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Proyecto: “Nuestro ADN Socio-Cultural”</a:t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298311" y="4149080"/>
            <a:ext cx="9769150" cy="1299592"/>
          </a:xfrm>
          <a:prstGeom prst="rect">
            <a:avLst/>
          </a:prstGeom>
          <a:solidFill>
            <a:srgbClr val="ECE8E1">
              <a:alpha val="56470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s-E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 Educativo Secundario Rural de Vértiz</a:t>
            </a: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6462" y="5723147"/>
            <a:ext cx="529590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053852" y="98425"/>
            <a:ext cx="10297144" cy="810295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s-ES" sz="4400">
                <a:latin typeface="Calibri"/>
                <a:ea typeface="Calibri"/>
                <a:cs typeface="Calibri"/>
                <a:sym typeface="Calibri"/>
              </a:rPr>
              <a:t>Proyecto “Nuestro ADN Socio-Cultural”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189756" y="1268760"/>
            <a:ext cx="11737304" cy="2520280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3838" lvl="0" marL="223838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b="0" i="0" lang="es-ES" sz="3200" u="none" strike="noStrike">
                <a:latin typeface="Calibri"/>
                <a:ea typeface="Calibri"/>
                <a:cs typeface="Calibri"/>
                <a:sym typeface="Calibri"/>
              </a:rPr>
              <a:t>Desde las áreas de: Matemática, Filosofía, Construcción </a:t>
            </a:r>
            <a:r>
              <a:rPr lang="es-ES" sz="320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b="0" i="0" lang="es-ES" sz="3200" u="none" strike="noStrike">
                <a:latin typeface="Calibri"/>
                <a:ea typeface="Calibri"/>
                <a:cs typeface="Calibri"/>
                <a:sym typeface="Calibri"/>
              </a:rPr>
              <a:t> Ciudadanía, Biología II y Biología Molecular, se planteó un proyecto, que pudiera desarrollarse desde la bimodalidad: Presencial y Virtual.</a:t>
            </a:r>
            <a:endParaRPr/>
          </a:p>
          <a:p>
            <a:pPr indent="-223838" lvl="0" marL="223838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3200"/>
              <a:buChar char="•"/>
            </a:pPr>
            <a:r>
              <a:rPr b="0" i="0" lang="es-ES" sz="3200" u="none" strike="noStrike">
                <a:latin typeface="Calibri"/>
                <a:ea typeface="Calibri"/>
                <a:cs typeface="Calibri"/>
                <a:sym typeface="Calibri"/>
              </a:rPr>
              <a:t>El proyecto inició en el 2020, pensado para los alumnos y las alumnas de 6to año, quienes se encontraban cursando el último año. 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4531" y="3901414"/>
            <a:ext cx="5014293" cy="283995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189756" y="3901415"/>
            <a:ext cx="6984775" cy="2839953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3838" lvl="0" marL="223838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Char char="•"/>
            </a:pPr>
            <a:r>
              <a:rPr b="0" i="0" lang="es-E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 proyecto buscó, no sólo afianzar los lazos de todos los y las protagonistas, sino también establecer una conexión directa en lo que respecta a contenidos propios de cada materia, logrando un aprendizaje significativo y teniendo en cuenta los saberes previos.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7440711" y="6372035"/>
            <a:ext cx="45791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Servicio Educativo Secundario Rural de Vértiz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477788" y="1196752"/>
            <a:ext cx="4968552" cy="2736304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0" i="0" lang="es-ES" sz="2800" u="none" strike="noStrike">
                <a:latin typeface="Calibri"/>
                <a:ea typeface="Calibri"/>
                <a:cs typeface="Calibri"/>
                <a:sym typeface="Calibri"/>
              </a:rPr>
              <a:t>En cada actividad planteada por las diversas áreas, trabajadas en forma interdisciplinaria, los alumnos y las alumnas descubren e identifican cada una de sus características personales, su identidad, sus valores, costumbres, aprendizajes, que los conforman como tal. </a:t>
            </a:r>
            <a:endParaRPr b="0" i="0" sz="3200" u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477788" y="4087466"/>
            <a:ext cx="4968552" cy="2332281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cada una de las actividades que se planteen, que se dividen por etapas: nacimiento, niñez y adolescencia; los alumnos y las alumnas completan su pieza del hexágono, que al finalizar, se podrán observar sus creaciones, sus “ADN socio-cultural”.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3"/>
          <p:cNvCxnSpPr/>
          <p:nvPr/>
        </p:nvCxnSpPr>
        <p:spPr>
          <a:xfrm>
            <a:off x="5520276" y="2708920"/>
            <a:ext cx="1150200" cy="86409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7" name="Google Shape;107;p3"/>
          <p:cNvSpPr txBox="1"/>
          <p:nvPr>
            <p:ph type="title"/>
          </p:nvPr>
        </p:nvSpPr>
        <p:spPr>
          <a:xfrm>
            <a:off x="1053852" y="98425"/>
            <a:ext cx="10297144" cy="738287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s-ES" sz="4400">
                <a:latin typeface="Calibri"/>
                <a:ea typeface="Calibri"/>
                <a:cs typeface="Calibri"/>
                <a:sym typeface="Calibri"/>
              </a:rPr>
              <a:t>Proyecto “Nuestro ADN Socio-Cultural”</a:t>
            </a:r>
            <a:endParaRPr/>
          </a:p>
        </p:txBody>
      </p:sp>
      <p:cxnSp>
        <p:nvCxnSpPr>
          <p:cNvPr id="108" name="Google Shape;108;p3"/>
          <p:cNvCxnSpPr/>
          <p:nvPr/>
        </p:nvCxnSpPr>
        <p:spPr>
          <a:xfrm flipH="1">
            <a:off x="5520276" y="4581128"/>
            <a:ext cx="1150200" cy="86409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9" name="Google Shape;109;p3"/>
          <p:cNvSpPr txBox="1"/>
          <p:nvPr>
            <p:ph idx="2" type="body"/>
          </p:nvPr>
        </p:nvSpPr>
        <p:spPr>
          <a:xfrm>
            <a:off x="6756044" y="2996952"/>
            <a:ext cx="4700016" cy="2256655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s-ES" sz="2400" u="none" strike="noStrike">
                <a:latin typeface="Calibri"/>
                <a:ea typeface="Calibri"/>
                <a:cs typeface="Calibri"/>
                <a:sym typeface="Calibri"/>
              </a:rPr>
              <a:t>Recuerdos de su infancia, su familia, amistades, vínculos que lo marcaron en su vida, habilidades físicas, aspectos de la personalidad, gustos y preferencias: por ejemplo, música, comida, entre otras cosas.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7440711" y="6372035"/>
            <a:ext cx="45791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Servicio Educativo Secundario Rural de Vértiz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1053852" y="1196752"/>
            <a:ext cx="10297144" cy="5184576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s-ES" sz="2800" u="none" strike="noStrike">
                <a:latin typeface="Calibri"/>
                <a:ea typeface="Calibri"/>
                <a:cs typeface="Calibri"/>
                <a:sym typeface="Calibri"/>
              </a:rPr>
              <a:t>➔ Promover en los y las estudiantes el interés por los contenidos específicos de cada materia, revisando conocimientos previos, en relación con actividades vinculadas al reconocimiento de intereses y motivaciones propias.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b="0" i="0" lang="es-ES" sz="2800" u="none" strike="noStrike">
                <a:latin typeface="Calibri"/>
                <a:ea typeface="Calibri"/>
                <a:cs typeface="Calibri"/>
                <a:sym typeface="Calibri"/>
              </a:rPr>
              <a:t>➔ Generar espacios participativos, cooperativos y colaborativos, de manera interdisciplinaria, donde tanto alumnos y alumnas como docentes, puedan construir un espacio de reciprocidad, de intercambio de contenidos y conocimientos.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b="0" i="0" lang="es-ES" sz="2800" u="none" strike="noStrike">
                <a:latin typeface="Calibri"/>
                <a:ea typeface="Calibri"/>
                <a:cs typeface="Calibri"/>
                <a:sym typeface="Calibri"/>
              </a:rPr>
              <a:t>➔ Analizar las situaciones personales, con el objetivo de brindarles a los y las estudiantes las herramientas y recursos necesarios para que puedan resolver las actividades planificadas.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b="0" i="0" lang="es-ES" sz="2800" u="none" strike="noStrike">
                <a:latin typeface="Calibri"/>
                <a:ea typeface="Calibri"/>
                <a:cs typeface="Calibri"/>
                <a:sym typeface="Calibri"/>
              </a:rPr>
              <a:t>➔ Acompañar, tanto a los alumnos y las alumnas como a los y las  docentes, en este proceso de cambios, para fortalecer los vínculos y promover, a través de recursos no estructurados, el continuo interés por las diversas áreas.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1053852" y="58668"/>
            <a:ext cx="10297144" cy="738287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del Proyecto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7440711" y="6444044"/>
            <a:ext cx="45791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Servicio Educativo Secundario Rural de Vértiz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65080">
            <a:off x="368406" y="778109"/>
            <a:ext cx="3801027" cy="213807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 rot="-863600">
            <a:off x="519158" y="1001909"/>
            <a:ext cx="2714586" cy="120032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C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 1: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 Hexágono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00080">
            <a:off x="5191354" y="827666"/>
            <a:ext cx="1977684" cy="263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88214" y="1022635"/>
            <a:ext cx="2900612" cy="217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360979">
            <a:off x="8480587" y="286673"/>
            <a:ext cx="1419744" cy="299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13958">
            <a:off x="4451369" y="4435328"/>
            <a:ext cx="3561592" cy="200242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 rot="317407">
            <a:off x="5566461" y="506276"/>
            <a:ext cx="2620007" cy="120032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C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 2: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 Música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 rot="445514">
            <a:off x="8935723" y="-38939"/>
            <a:ext cx="2619775" cy="120032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C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 3: Comida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6945" y="3820148"/>
            <a:ext cx="3160048" cy="2415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738802">
            <a:off x="2653256" y="3761044"/>
            <a:ext cx="1702919" cy="304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 rot="-590469">
            <a:off x="1515016" y="3585710"/>
            <a:ext cx="2175066" cy="120032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C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 4: Juegos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 rot="-590469">
            <a:off x="4777340" y="3731534"/>
            <a:ext cx="2716214" cy="120032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C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 5: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 Vínculos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406394">
            <a:off x="9076138" y="4299772"/>
            <a:ext cx="3160737" cy="2158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 rot="-590469">
            <a:off x="8681821" y="3647815"/>
            <a:ext cx="2413369" cy="120032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C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 6: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 Futuro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20337" y="4902436"/>
            <a:ext cx="2364020" cy="1865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-24620" y="-7595"/>
            <a:ext cx="7294142" cy="596648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Calibri"/>
              <a:buNone/>
            </a:pPr>
            <a:r>
              <a:rPr b="0" i="0" lang="es-E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Recorrido de Actividades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3657081" y="6513800"/>
            <a:ext cx="45791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Servicio Educativo Secundario Rural de Vértiz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idx="1" type="body"/>
          </p:nvPr>
        </p:nvSpPr>
        <p:spPr>
          <a:xfrm>
            <a:off x="1069000" y="1040625"/>
            <a:ext cx="10297200" cy="2820600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3838" lvl="0" marL="223838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0" i="0" lang="es-ES" u="none" strike="noStrike">
                <a:latin typeface="Calibri"/>
                <a:ea typeface="Calibri"/>
                <a:cs typeface="Calibri"/>
                <a:sym typeface="Calibri"/>
              </a:rPr>
              <a:t>Se logró que los alumnos y las alumnas puedan interrelacionar los saberes de cada espacio, entre ellos y con la vida cotidiana, en forma activa y participativa.</a:t>
            </a:r>
            <a:endParaRPr/>
          </a:p>
          <a:p>
            <a:pPr indent="-223838" lvl="0" marL="223838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s-ES">
                <a:latin typeface="Calibri"/>
                <a:ea typeface="Calibri"/>
                <a:cs typeface="Calibri"/>
                <a:sym typeface="Calibri"/>
              </a:rPr>
              <a:t>Se logró fortalecer los vínculos no sólo entre estudiantes, sino también entre docentes y estudiantes. </a:t>
            </a:r>
            <a:endParaRPr/>
          </a:p>
          <a:p>
            <a:pPr indent="-223838" lvl="0" marL="223838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b="0" i="0" lang="es-ES" u="none" strike="noStrike">
                <a:latin typeface="Calibri"/>
                <a:ea typeface="Calibri"/>
                <a:cs typeface="Calibri"/>
                <a:sym typeface="Calibri"/>
              </a:rPr>
              <a:t>Se logró que los y las </a:t>
            </a:r>
            <a:r>
              <a:rPr lang="es-ES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s-ES" u="none" strike="noStrike">
                <a:latin typeface="Calibri"/>
                <a:ea typeface="Calibri"/>
                <a:cs typeface="Calibri"/>
                <a:sym typeface="Calibri"/>
              </a:rPr>
              <a:t>studiantes, analicen las diferentes etapas de su vida, desde su nacimiento a la actualidad, indagando también en su proyección de futuro.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/>
          <p:nvPr>
            <p:ph type="title"/>
          </p:nvPr>
        </p:nvSpPr>
        <p:spPr>
          <a:xfrm>
            <a:off x="1053852" y="98425"/>
            <a:ext cx="10297144" cy="738287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s-ES" sz="4400">
                <a:latin typeface="Calibri"/>
                <a:ea typeface="Calibri"/>
                <a:cs typeface="Calibri"/>
                <a:sym typeface="Calibri"/>
              </a:rPr>
              <a:t>Logros y Proyección</a:t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1053852" y="4013380"/>
            <a:ext cx="10297144" cy="2448272"/>
          </a:xfrm>
          <a:prstGeom prst="rect">
            <a:avLst/>
          </a:prstGeom>
          <a:solidFill>
            <a:schemeClr val="lt2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3838" lvl="0" marL="223838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estableció al proyecto como una actividad  de la institución el cual será abordado todos los años por los alumnos y las alumnas que estén cursando 6to Año.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8" lvl="0" marL="223838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realizará un Mural en la pared externa de la Institución, donde cada estudiante que participe del proyecto, pinte su Hexágono con su nombre y la impresión de su mano.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6"/>
          <p:cNvCxnSpPr/>
          <p:nvPr/>
        </p:nvCxnSpPr>
        <p:spPr>
          <a:xfrm>
            <a:off x="1083940" y="3861048"/>
            <a:ext cx="10282100" cy="0"/>
          </a:xfrm>
          <a:prstGeom prst="straightConnector1">
            <a:avLst/>
          </a:prstGeom>
          <a:noFill/>
          <a:ln cap="flat" cmpd="sng" w="38100">
            <a:solidFill>
              <a:schemeClr val="accent1">
                <a:alpha val="49411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6"/>
          <p:cNvSpPr txBox="1"/>
          <p:nvPr/>
        </p:nvSpPr>
        <p:spPr>
          <a:xfrm>
            <a:off x="7440711" y="6444044"/>
            <a:ext cx="4579142" cy="369332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Servicio Educativo Secundario Rural de Vértiz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977" y="128714"/>
            <a:ext cx="7102094" cy="399298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6698866" y="128730"/>
            <a:ext cx="5477105" cy="1449559"/>
          </a:xfrm>
          <a:prstGeom prst="rect">
            <a:avLst/>
          </a:prstGeom>
          <a:solidFill>
            <a:srgbClr val="ECE8E1">
              <a:alpha val="56470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i="0" lang="es-E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Proyecto: “Nuestro ADN Socio-Cultural”</a:t>
            </a:r>
            <a:endParaRPr b="1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975" y="-11"/>
            <a:ext cx="3307689" cy="399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613" y="4121699"/>
            <a:ext cx="4324771" cy="243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0" y="5876073"/>
            <a:ext cx="4938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Servicio Educativo Secundario Rural de Vértiz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33848">
            <a:off x="7032409" y="4191474"/>
            <a:ext cx="4324773" cy="243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ntilla de diseño Hexagonal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