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660A-F854-4FBA-8E2B-A13A7E92ACCF}" type="datetimeFigureOut">
              <a:rPr lang="es-AR" smtClean="0"/>
              <a:pPr/>
              <a:t>24/09/2021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DF6E-9236-4106-878A-816CCF5159E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6107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660A-F854-4FBA-8E2B-A13A7E92ACCF}" type="datetimeFigureOut">
              <a:rPr lang="es-AR" smtClean="0"/>
              <a:pPr/>
              <a:t>24/09/2021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DF6E-9236-4106-878A-816CCF5159E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8235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660A-F854-4FBA-8E2B-A13A7E92ACCF}" type="datetimeFigureOut">
              <a:rPr lang="es-AR" smtClean="0"/>
              <a:pPr/>
              <a:t>24/09/2021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DF6E-9236-4106-878A-816CCF5159E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409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660A-F854-4FBA-8E2B-A13A7E92ACCF}" type="datetimeFigureOut">
              <a:rPr lang="es-AR" smtClean="0"/>
              <a:pPr/>
              <a:t>24/09/2021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DF6E-9236-4106-878A-816CCF5159E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01885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660A-F854-4FBA-8E2B-A13A7E92ACCF}" type="datetimeFigureOut">
              <a:rPr lang="es-AR" smtClean="0"/>
              <a:pPr/>
              <a:t>24/09/2021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DF6E-9236-4106-878A-816CCF5159E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72063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660A-F854-4FBA-8E2B-A13A7E92ACCF}" type="datetimeFigureOut">
              <a:rPr lang="es-AR" smtClean="0"/>
              <a:pPr/>
              <a:t>24/09/2021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DF6E-9236-4106-878A-816CCF5159E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8695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660A-F854-4FBA-8E2B-A13A7E92ACCF}" type="datetimeFigureOut">
              <a:rPr lang="es-AR" smtClean="0"/>
              <a:pPr/>
              <a:t>24/09/2021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DF6E-9236-4106-878A-816CCF5159E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0671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660A-F854-4FBA-8E2B-A13A7E92ACCF}" type="datetimeFigureOut">
              <a:rPr lang="es-AR" smtClean="0"/>
              <a:pPr/>
              <a:t>24/09/2021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DF6E-9236-4106-878A-816CCF5159E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53348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660A-F854-4FBA-8E2B-A13A7E92ACCF}" type="datetimeFigureOut">
              <a:rPr lang="es-AR" smtClean="0"/>
              <a:pPr/>
              <a:t>24/09/2021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DF6E-9236-4106-878A-816CCF5159E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2520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660A-F854-4FBA-8E2B-A13A7E92ACCF}" type="datetimeFigureOut">
              <a:rPr lang="es-AR" smtClean="0"/>
              <a:pPr/>
              <a:t>24/09/2021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DF6E-9236-4106-878A-816CCF5159E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6230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660A-F854-4FBA-8E2B-A13A7E92ACCF}" type="datetimeFigureOut">
              <a:rPr lang="es-AR" smtClean="0"/>
              <a:pPr/>
              <a:t>24/09/2021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DF6E-9236-4106-878A-816CCF5159E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86090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9660A-F854-4FBA-8E2B-A13A7E92ACCF}" type="datetimeFigureOut">
              <a:rPr lang="es-AR" smtClean="0"/>
              <a:pPr/>
              <a:t>24/09/2021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3DF6E-9236-4106-878A-816CCF5159E1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1227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7397"/>
            <a:ext cx="12192000" cy="73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6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9613"/>
          </a:xfrm>
        </p:spPr>
        <p:txBody>
          <a:bodyPr/>
          <a:lstStyle/>
          <a:p>
            <a:r>
              <a:rPr lang="es-AR" b="1" dirty="0"/>
              <a:t>se retiraron todas las vegetales malezas en su mayoría por completo, se removió el suelo con un </a:t>
            </a:r>
            <a:r>
              <a:rPr lang="es-AR" b="1" dirty="0" err="1"/>
              <a:t>motocultivador</a:t>
            </a:r>
            <a:r>
              <a:rPr lang="es-AR" b="1" dirty="0"/>
              <a:t> a 40 cm de profundidad, se rastrilló, se sacaron raíces y demás objetos, se emparejó el suelo y finalmente se realizó un desnivel de Este a Oeste de 0,50 cm por metro lineal para su posterior drenaje.</a:t>
            </a:r>
            <a:br>
              <a:rPr lang="es-AR" b="1" dirty="0"/>
            </a:b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xmlns="" val="35242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08396"/>
          </a:xfrm>
        </p:spPr>
        <p:txBody>
          <a:bodyPr>
            <a:normAutofit/>
          </a:bodyPr>
          <a:lstStyle/>
          <a:p>
            <a:r>
              <a:rPr lang="es-AR" b="1" dirty="0"/>
              <a:t>Con ayuda de un hilo guía se marcaron cuatro platabandas de 0,80 cm de ancho dejando tres pasillos de 0,30 cm de ancho cada uno.</a:t>
            </a:r>
            <a:br>
              <a:rPr lang="es-AR" b="1" dirty="0"/>
            </a:br>
            <a:r>
              <a:rPr lang="es-AR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s-AR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s-AR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9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8250"/>
          </a:xfrm>
        </p:spPr>
        <p:txBody>
          <a:bodyPr>
            <a:normAutofit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 smtClean="0"/>
              <a:t>Se </a:t>
            </a:r>
            <a:r>
              <a:rPr lang="es-AR" b="1" dirty="0"/>
              <a:t>excavó a 0,40 cm de profundidad quedando bateas de 0,80 cm de ancho, se colocó Nylon tipo silo bolsa en toda la superficie del terreno para que raíces y malezas no interfirieran en el proceso de producción.  Las bateas fueron rellenadas con estiércol y tierra de una antigüedad de 5 cinco años.</a:t>
            </a:r>
            <a:br>
              <a:rPr lang="es-AR" b="1" dirty="0"/>
            </a:b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xmlns="" val="14546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3095"/>
          </a:xfrm>
        </p:spPr>
        <p:txBody>
          <a:bodyPr/>
          <a:lstStyle/>
          <a:p>
            <a:r>
              <a:rPr lang="es-AR" b="1" dirty="0"/>
              <a:t>Se confeccionó el riego colocando 4 mangueras de polietileno negro de una pulgada de diámetro con goteros regulables en cada batea.</a:t>
            </a:r>
            <a:br>
              <a:rPr lang="es-AR" b="1" dirty="0"/>
            </a:b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xmlns="" val="16969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0672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/>
            </a:r>
            <a:br>
              <a:rPr lang="es-AR" b="1" dirty="0" smtClean="0"/>
            </a:br>
            <a:r>
              <a:rPr lang="es-AR" b="1" dirty="0"/>
              <a:t/>
            </a:r>
            <a:br>
              <a:rPr lang="es-AR" b="1" dirty="0"/>
            </a:br>
            <a:r>
              <a:rPr lang="es-AR" b="1" dirty="0" smtClean="0"/>
              <a:t>La </a:t>
            </a:r>
            <a:r>
              <a:rPr lang="es-AR" b="1" dirty="0"/>
              <a:t>disposición de los cultivos en las bandejas teniendo en cuenta la exposición solar quedó de la siguiente manera: </a:t>
            </a:r>
            <a:br>
              <a:rPr lang="es-AR" b="1" dirty="0"/>
            </a:br>
            <a:r>
              <a:rPr lang="es-ES" b="1" u="sng" dirty="0"/>
              <a:t>Bandeja N°1(Sur)</a:t>
            </a:r>
            <a:r>
              <a:rPr lang="es-ES" b="1" dirty="0"/>
              <a:t>: Cultivo de Lechuga con goteros a una distancia de 0,20 cm. </a:t>
            </a:r>
            <a:r>
              <a:rPr lang="es-AR" b="1" dirty="0"/>
              <a:t/>
            </a:r>
            <a:br>
              <a:rPr lang="es-AR" b="1" dirty="0"/>
            </a:br>
            <a:r>
              <a:rPr lang="es-ES" b="1" u="sng" dirty="0"/>
              <a:t>Bandeja</a:t>
            </a:r>
            <a:r>
              <a:rPr lang="es-ES" b="1" dirty="0"/>
              <a:t> </a:t>
            </a:r>
            <a:r>
              <a:rPr lang="es-ES" b="1" u="sng" dirty="0"/>
              <a:t>N°2(Centro)</a:t>
            </a:r>
            <a:r>
              <a:rPr lang="es-ES" b="1" dirty="0"/>
              <a:t>: Cultivo de Tomate, Pimiento y </a:t>
            </a:r>
            <a:r>
              <a:rPr lang="es-ES" b="1" dirty="0" err="1"/>
              <a:t>Kale</a:t>
            </a:r>
            <a:r>
              <a:rPr lang="es-ES" b="1" dirty="0"/>
              <a:t>, donde los goteros están dispuestos a una distancia de 0,50 cm unos de otros. </a:t>
            </a:r>
            <a:r>
              <a:rPr lang="es-AR" b="1" dirty="0"/>
              <a:t/>
            </a:r>
            <a:br>
              <a:rPr lang="es-AR" b="1" dirty="0"/>
            </a:br>
            <a:r>
              <a:rPr lang="es-AR" b="1" dirty="0"/>
              <a:t/>
            </a:r>
            <a:br>
              <a:rPr lang="es-AR" b="1" dirty="0"/>
            </a:b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xmlns="" val="2513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47788"/>
          </a:xfrm>
        </p:spPr>
        <p:txBody>
          <a:bodyPr/>
          <a:lstStyle/>
          <a:p>
            <a:r>
              <a:rPr lang="es-ES" u="sng" dirty="0"/>
              <a:t>Bandeja N°3(Centro)</a:t>
            </a:r>
            <a:r>
              <a:rPr lang="es-ES" dirty="0"/>
              <a:t>: Cultivo de Tomate, a 0,50 cm de distancia entre goteros</a:t>
            </a:r>
            <a:r>
              <a:rPr lang="es-ES" u="sng" dirty="0"/>
              <a:t>.</a:t>
            </a:r>
            <a:r>
              <a:rPr lang="es-AR" dirty="0"/>
              <a:t/>
            </a:r>
            <a:br>
              <a:rPr lang="es-AR" dirty="0"/>
            </a:br>
            <a:r>
              <a:rPr lang="es-ES" u="sng" dirty="0"/>
              <a:t>Bandeja N°4 (Norte)</a:t>
            </a:r>
            <a:r>
              <a:rPr lang="es-ES" dirty="0"/>
              <a:t>: Cultivo de Zapallito del tronco redondo a una distancia de 100 cm.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1455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7940"/>
          </a:xfrm>
        </p:spPr>
        <p:txBody>
          <a:bodyPr/>
          <a:lstStyle/>
          <a:p>
            <a:r>
              <a:rPr lang="es-AR" b="1" dirty="0"/>
              <a:t>Cabe destacar que cada manguera tiene su llave de corte según necesidad hídrica de los Cultivos mencionados anteriormente. Las mangueras están conectadas a un tanque de plástico de 500 litros.</a:t>
            </a:r>
          </a:p>
        </p:txBody>
      </p:sp>
    </p:spTree>
    <p:extLst>
      <p:ext uri="{BB962C8B-B14F-4D97-AF65-F5344CB8AC3E}">
        <p14:creationId xmlns:p14="http://schemas.microsoft.com/office/powerpoint/2010/main" xmlns="" val="7524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8092"/>
          </a:xfrm>
        </p:spPr>
        <p:txBody>
          <a:bodyPr/>
          <a:lstStyle/>
          <a:p>
            <a:r>
              <a:rPr lang="es-AR" b="1" dirty="0"/>
              <a:t>Se toman registros diarios </a:t>
            </a:r>
            <a:r>
              <a:rPr lang="es-AR" b="1" dirty="0" smtClean="0"/>
              <a:t>de:</a:t>
            </a:r>
            <a:br>
              <a:rPr lang="es-AR" b="1" dirty="0" smtClean="0"/>
            </a:br>
            <a:r>
              <a:rPr lang="es-AR" b="1" dirty="0" smtClean="0"/>
              <a:t>temperatura </a:t>
            </a:r>
            <a:r>
              <a:rPr lang="es-AR" b="1" dirty="0"/>
              <a:t>exterior, </a:t>
            </a:r>
            <a:r>
              <a:rPr lang="es-AR" b="1" dirty="0" smtClean="0"/>
              <a:t/>
            </a:r>
            <a:br>
              <a:rPr lang="es-AR" b="1" dirty="0" smtClean="0"/>
            </a:br>
            <a:r>
              <a:rPr lang="es-AR" b="1" dirty="0" smtClean="0"/>
              <a:t>temperatura </a:t>
            </a:r>
            <a:r>
              <a:rPr lang="es-AR" b="1" dirty="0"/>
              <a:t>interior del macro túnel, temperatura de suelo y humedad ambiental. </a:t>
            </a:r>
          </a:p>
        </p:txBody>
      </p:sp>
    </p:spTree>
    <p:extLst>
      <p:ext uri="{BB962C8B-B14F-4D97-AF65-F5344CB8AC3E}">
        <p14:creationId xmlns:p14="http://schemas.microsoft.com/office/powerpoint/2010/main" xmlns="" val="31390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5499" y="647111"/>
            <a:ext cx="4314421" cy="57525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68236">
            <a:off x="1145117" y="828520"/>
            <a:ext cx="3691736" cy="49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3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03986" y="1462279"/>
            <a:ext cx="5732077" cy="42990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037" y="745767"/>
            <a:ext cx="4172753" cy="556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5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386" y="682580"/>
            <a:ext cx="10599627" cy="4919730"/>
          </a:xfrm>
        </p:spPr>
        <p:txBody>
          <a:bodyPr>
            <a:normAutofit/>
          </a:bodyPr>
          <a:lstStyle/>
          <a:p>
            <a:pPr algn="ctr"/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Escuela N° 196 de Jornada Completa</a:t>
            </a:r>
            <a:b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“República del Líbano”.</a:t>
            </a:r>
            <a:b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Intendente Alvear</a:t>
            </a:r>
            <a:b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A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2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169" y="1215130"/>
            <a:ext cx="10515600" cy="4503090"/>
          </a:xfrm>
        </p:spPr>
        <p:txBody>
          <a:bodyPr>
            <a:normAutofit/>
          </a:bodyPr>
          <a:lstStyle/>
          <a:p>
            <a:pPr algn="ctr"/>
            <a:r>
              <a:rPr lang="es-AR" sz="54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“De la huerta en casa al invernadero de la Escuela”.</a:t>
            </a:r>
            <a:br>
              <a:rPr lang="es-AR" sz="54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AR" sz="54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Escuela N° 196 de Jornada Completa</a:t>
            </a:r>
            <a:br>
              <a:rPr lang="es-AR" sz="54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AR" sz="54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“República del Líbano”.</a:t>
            </a:r>
            <a:r>
              <a:rPr lang="es-AR" sz="5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AR" sz="5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AR" sz="54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Intendente Alvear.</a:t>
            </a:r>
            <a:endParaRPr lang="es-AR" sz="5400" b="1" dirty="0">
              <a:solidFill>
                <a:srgbClr val="00B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9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490" y="1099221"/>
            <a:ext cx="10555310" cy="449021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NIVEL: 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Primario</a:t>
            </a:r>
            <a:b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A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b="1" dirty="0">
                <a:solidFill>
                  <a:schemeClr val="accent1"/>
                </a:solidFill>
              </a:rPr>
              <a:t>MODALIDAD: </a:t>
            </a:r>
            <a:r>
              <a:rPr lang="es-AR" b="1" dirty="0" smtClean="0">
                <a:solidFill>
                  <a:schemeClr val="accent1"/>
                </a:solidFill>
              </a:rPr>
              <a:t>Común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A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>ESPACIO CURRICULAR: Educación A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graria</a:t>
            </a:r>
            <a:b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6° grado A  y B</a:t>
            </a:r>
            <a:r>
              <a:rPr lang="es-AR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AR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40417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321" y="1434072"/>
            <a:ext cx="10515600" cy="4580362"/>
          </a:xfrm>
        </p:spPr>
        <p:txBody>
          <a:bodyPr/>
          <a:lstStyle/>
          <a:p>
            <a:r>
              <a:rPr lang="es-AR" b="1" dirty="0">
                <a:solidFill>
                  <a:schemeClr val="accent1"/>
                </a:solidFill>
              </a:rPr>
              <a:t>EJE TEMÁTICO: El reconocimiento y desarrollo de procesos productivos agrarios en diferentes ámbitos.</a:t>
            </a:r>
            <a:br>
              <a:rPr lang="es-AR" b="1" dirty="0">
                <a:solidFill>
                  <a:schemeClr val="accent1"/>
                </a:solidFill>
              </a:rPr>
            </a:br>
            <a:endParaRPr lang="es-A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4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501" y="1215131"/>
            <a:ext cx="10515600" cy="4348543"/>
          </a:xfrm>
        </p:spPr>
        <p:txBody>
          <a:bodyPr/>
          <a:lstStyle/>
          <a:p>
            <a:r>
              <a:rPr lang="es-AR" b="1" dirty="0">
                <a:solidFill>
                  <a:schemeClr val="accent1"/>
                </a:solidFill>
              </a:rPr>
              <a:t>SABERES: Reconocimiento de la forma de organizar y diseñar una actividad productiva como por ejemplo la huerta familiar.</a:t>
            </a:r>
            <a:br>
              <a:rPr lang="es-AR" b="1" dirty="0">
                <a:solidFill>
                  <a:schemeClr val="accent1"/>
                </a:solidFill>
              </a:rPr>
            </a:br>
            <a:endParaRPr lang="es-A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9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0216"/>
          </a:xfrm>
        </p:spPr>
        <p:txBody>
          <a:bodyPr>
            <a:normAutofit/>
          </a:bodyPr>
          <a:lstStyle/>
          <a:p>
            <a:r>
              <a:rPr lang="es-AR" b="1" dirty="0"/>
              <a:t>P</a:t>
            </a:r>
            <a:r>
              <a:rPr lang="es-AR" b="1" dirty="0" smtClean="0"/>
              <a:t>ropósito </a:t>
            </a:r>
            <a:r>
              <a:rPr lang="es-AR" b="1" dirty="0"/>
              <a:t>de esta </a:t>
            </a:r>
            <a:r>
              <a:rPr lang="es-AR" b="1" dirty="0" smtClean="0"/>
              <a:t>propuesta:</a:t>
            </a:r>
            <a:br>
              <a:rPr lang="es-AR" b="1" dirty="0" smtClean="0"/>
            </a:br>
            <a:r>
              <a:rPr lang="es-AR" b="1" dirty="0" smtClean="0"/>
              <a:t>Inducir </a:t>
            </a:r>
            <a:r>
              <a:rPr lang="es-AR" b="1" dirty="0"/>
              <a:t>a los niños un precoz interés por las actividades de producción de hortalizas de </a:t>
            </a:r>
            <a:r>
              <a:rPr lang="es-AR" b="1" dirty="0" smtClean="0"/>
              <a:t>estación,</a:t>
            </a:r>
            <a:br>
              <a:rPr lang="es-AR" b="1" dirty="0" smtClean="0"/>
            </a:br>
            <a:r>
              <a:rPr lang="es-AR" b="1" dirty="0" smtClean="0"/>
              <a:t>El </a:t>
            </a:r>
            <a:r>
              <a:rPr lang="es-AR" b="1" dirty="0"/>
              <a:t>trabajo en conjunto en el núcleo familiar y </a:t>
            </a:r>
            <a:r>
              <a:rPr lang="es-AR" b="1" dirty="0" smtClean="0"/>
              <a:t>el aporte </a:t>
            </a:r>
            <a:r>
              <a:rPr lang="es-AR" b="1" dirty="0"/>
              <a:t>de ingresos para disminuir los costos de la canasta básica de </a:t>
            </a:r>
            <a:r>
              <a:rPr lang="es-AR" b="1" dirty="0" smtClean="0"/>
              <a:t>alimentos.</a:t>
            </a:r>
            <a:r>
              <a:rPr lang="es-AR" b="1" dirty="0"/>
              <a:t/>
            </a:r>
            <a:br>
              <a:rPr lang="es-AR" b="1" dirty="0"/>
            </a:b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xmlns="" val="21499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7852"/>
            <a:ext cx="10515600" cy="5481883"/>
          </a:xfrm>
        </p:spPr>
        <p:txBody>
          <a:bodyPr/>
          <a:lstStyle/>
          <a:p>
            <a:r>
              <a:rPr lang="es-AR" b="1" dirty="0" smtClean="0"/>
              <a:t>Participaron en </a:t>
            </a:r>
            <a:r>
              <a:rPr lang="es-AR" b="1" dirty="0"/>
              <a:t>este </a:t>
            </a:r>
            <a:r>
              <a:rPr lang="es-AR" b="1" dirty="0" smtClean="0"/>
              <a:t>proyecto:</a:t>
            </a:r>
            <a:br>
              <a:rPr lang="es-AR" b="1" dirty="0" smtClean="0"/>
            </a:br>
            <a:r>
              <a:rPr lang="es-AR" b="1" dirty="0" smtClean="0"/>
              <a:t>Los alumnos </a:t>
            </a:r>
            <a:r>
              <a:rPr lang="es-AR" b="1" dirty="0"/>
              <a:t>de la Escuela, luego se sumaron ex alumnos, alumnos de otras instituciones y comunidad</a:t>
            </a:r>
            <a:r>
              <a:rPr lang="es-AR" b="1" dirty="0" smtClean="0"/>
              <a:t>.</a:t>
            </a:r>
            <a:br>
              <a:rPr lang="es-AR" b="1" dirty="0" smtClean="0"/>
            </a:br>
            <a:r>
              <a:rPr lang="es-AR" b="1" dirty="0" smtClean="0"/>
              <a:t/>
            </a:r>
            <a:br>
              <a:rPr lang="es-AR" b="1" dirty="0" smtClean="0"/>
            </a:br>
            <a:r>
              <a:rPr lang="es-AR" b="1" dirty="0" smtClean="0"/>
              <a:t>En este ciclo escolar sólo participan los alumnos de la Escuela.</a:t>
            </a:r>
            <a:r>
              <a:rPr lang="es-AR" b="1" dirty="0"/>
              <a:t/>
            </a:r>
            <a:br>
              <a:rPr lang="es-AR" b="1" dirty="0"/>
            </a:b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xmlns="" val="36152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80362"/>
          </a:xfrm>
        </p:spPr>
        <p:txBody>
          <a:bodyPr>
            <a:normAutofit/>
          </a:bodyPr>
          <a:lstStyle/>
          <a:p>
            <a:r>
              <a:rPr lang="es-AR" b="1" dirty="0" smtClean="0"/>
              <a:t>Con la ayuda del personal de patio se realizaron las primeras actividades, las cuales resultaban más difíciles y/o pesadas: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xmlns="" val="32780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249</Words>
  <Application>Microsoft Office PowerPoint</Application>
  <PresentationFormat>Personalizado</PresentationFormat>
  <Paragraphs>16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Escuela N° 196 de Jornada Completa “República del Líbano”. Intendente Alvear </vt:lpstr>
      <vt:lpstr>“De la huerta en casa al invernadero de la Escuela”. Escuela N° 196 de Jornada Completa “República del Líbano”. Intendente Alvear.</vt:lpstr>
      <vt:lpstr>NIVEL: Primario  MODALIDAD: Común  ESPACIO CURRICULAR: Educación Agraria  6° grado A  y B </vt:lpstr>
      <vt:lpstr>EJE TEMÁTICO: El reconocimiento y desarrollo de procesos productivos agrarios en diferentes ámbitos. </vt:lpstr>
      <vt:lpstr>SABERES: Reconocimiento de la forma de organizar y diseñar una actividad productiva como por ejemplo la huerta familiar. </vt:lpstr>
      <vt:lpstr>Propósito de esta propuesta: Inducir a los niños un precoz interés por las actividades de producción de hortalizas de estación, El trabajo en conjunto en el núcleo familiar y el aporte de ingresos para disminuir los costos de la canasta básica de alimentos. </vt:lpstr>
      <vt:lpstr>Participaron en este proyecto: Los alumnos de la Escuela, luego se sumaron ex alumnos, alumnos de otras instituciones y comunidad.  En este ciclo escolar sólo participan los alumnos de la Escuela. </vt:lpstr>
      <vt:lpstr>Con la ayuda del personal de patio se realizaron las primeras actividades, las cuales resultaban más difíciles y/o pesadas:</vt:lpstr>
      <vt:lpstr>se retiraron todas las vegetales malezas en su mayoría por completo, se removió el suelo con un motocultivador a 40 cm de profundidad, se rastrilló, se sacaron raíces y demás objetos, se emparejó el suelo y finalmente se realizó un desnivel de Este a Oeste de 0,50 cm por metro lineal para su posterior drenaje. </vt:lpstr>
      <vt:lpstr>Con ayuda de un hilo guía se marcaron cuatro platabandas de 0,80 cm de ancho dejando tres pasillos de 0,30 cm de ancho cada uno.  </vt:lpstr>
      <vt:lpstr> Se excavó a 0,40 cm de profundidad quedando bateas de 0,80 cm de ancho, se colocó Nylon tipo silo bolsa en toda la superficie del terreno para que raíces y malezas no interfirieran en el proceso de producción.  Las bateas fueron rellenadas con estiércol y tierra de una antigüedad de 5 cinco años. </vt:lpstr>
      <vt:lpstr>Se confeccionó el riego colocando 4 mangueras de polietileno negro de una pulgada de diámetro con goteros regulables en cada batea. </vt:lpstr>
      <vt:lpstr>  La disposición de los cultivos en las bandejas teniendo en cuenta la exposición solar quedó de la siguiente manera:  Bandeja N°1(Sur): Cultivo de Lechuga con goteros a una distancia de 0,20 cm.  Bandeja N°2(Centro): Cultivo de Tomate, Pimiento y Kale, donde los goteros están dispuestos a una distancia de 0,50 cm unos de otros.   </vt:lpstr>
      <vt:lpstr>Bandeja N°3(Centro): Cultivo de Tomate, a 0,50 cm de distancia entre goteros. Bandeja N°4 (Norte): Cultivo de Zapallito del tronco redondo a una distancia de 100 cm.</vt:lpstr>
      <vt:lpstr>Cabe destacar que cada manguera tiene su llave de corte según necesidad hídrica de los Cultivos mencionados anteriormente. Las mangueras están conectadas a un tanque de plástico de 500 litros.</vt:lpstr>
      <vt:lpstr>Se toman registros diarios de: temperatura exterior,  temperatura interior del macro túnel, temperatura de suelo y humedad ambiental. 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Mercedes Aquino</dc:creator>
  <cp:lastModifiedBy>vlmielgo</cp:lastModifiedBy>
  <cp:revision>9</cp:revision>
  <dcterms:created xsi:type="dcterms:W3CDTF">2021-09-20T20:13:11Z</dcterms:created>
  <dcterms:modified xsi:type="dcterms:W3CDTF">2021-09-24T16:44:47Z</dcterms:modified>
</cp:coreProperties>
</file>