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9J4i3I8BXZAwy1Vr7gMvNQWsw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5C1ADC-EF8A-426D-A747-6B2C4839D3FB}">
  <a:tblStyle styleId="{C95C1ADC-EF8A-426D-A747-6B2C4839D3FB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6E8"/>
          </a:solidFill>
        </a:fill>
      </a:tcStyle>
    </a:wholeTbl>
    <a:band1H>
      <a:tcTxStyle/>
      <a:tcStyle>
        <a:fill>
          <a:solidFill>
            <a:srgbClr val="DDEDCE"/>
          </a:solidFill>
        </a:fill>
      </a:tcStyle>
    </a:band1H>
    <a:band2H>
      <a:tcTxStyle/>
    </a:band2H>
    <a:band1V>
      <a:tcTxStyle/>
      <a:tcStyle>
        <a:fill>
          <a:solidFill>
            <a:srgbClr val="DDEDCE"/>
          </a:solidFill>
        </a:fill>
      </a:tcStyle>
    </a:band1V>
    <a:band2V>
      <a:tcTxStyle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1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6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16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6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16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16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16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6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6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16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16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16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16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6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6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6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6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16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6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16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6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16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16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16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6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6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16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6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5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6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2" name="Google Shape;192;p28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3" name="Google Shape;193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s-AR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s-AR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1" name="Google Shape;201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30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30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30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30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30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30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30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30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24" name="Google Shape;124;p18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25" name="Google Shape;125;p18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26" name="Google Shape;126;p18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27" name="Google Shape;127;p18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28" name="Google Shape;128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7" name="Google Shape;147;p21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9" name="Google Shape;149;p21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5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5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5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5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5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5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about:blank" TargetMode="External"/><Relationship Id="rId4" Type="http://schemas.openxmlformats.org/officeDocument/2006/relationships/hyperlink" Target="http://www.argentina.gob.a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>
            <p:ph type="ctrTitle"/>
          </p:nvPr>
        </p:nvSpPr>
        <p:spPr>
          <a:xfrm>
            <a:off x="1876424" y="-206062"/>
            <a:ext cx="9779358" cy="1859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b="1" lang="es-AR"/>
              <a:t>“EL CONTINENTE AMERICANO EN LA ECONOMÍA MUNDIAL”</a:t>
            </a:r>
            <a:endParaRPr/>
          </a:p>
        </p:txBody>
      </p:sp>
      <p:sp>
        <p:nvSpPr>
          <p:cNvPr id="235" name="Google Shape;235;p1"/>
          <p:cNvSpPr txBox="1"/>
          <p:nvPr>
            <p:ph idx="1" type="subTitle"/>
          </p:nvPr>
        </p:nvSpPr>
        <p:spPr>
          <a:xfrm>
            <a:off x="2163651" y="1653504"/>
            <a:ext cx="9723549" cy="4798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25000"/>
              <a:buNone/>
            </a:pPr>
            <a:r>
              <a:rPr b="1" lang="es-AR" sz="2400" u="sng">
                <a:solidFill>
                  <a:srgbClr val="F2F2F2"/>
                </a:solidFill>
              </a:rPr>
              <a:t>ESCUELA: </a:t>
            </a:r>
            <a:r>
              <a:rPr b="1" lang="es-AR" sz="2400">
                <a:solidFill>
                  <a:srgbClr val="F2F2F2"/>
                </a:solidFill>
              </a:rPr>
              <a:t>N°13 “BARTOLOMÉ MITRE”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None/>
            </a:pPr>
            <a:r>
              <a:rPr b="1" lang="es-AR" sz="2400" u="sng">
                <a:solidFill>
                  <a:srgbClr val="F2F2F2"/>
                </a:solidFill>
              </a:rPr>
              <a:t>LOCALIDAD: </a:t>
            </a:r>
            <a:r>
              <a:rPr b="1" lang="es-AR" sz="2400">
                <a:solidFill>
                  <a:srgbClr val="F2F2F2"/>
                </a:solidFill>
              </a:rPr>
              <a:t>COLONIA BARÓN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None/>
            </a:pPr>
            <a:r>
              <a:rPr b="1" lang="es-AR" sz="2400" u="sng">
                <a:solidFill>
                  <a:srgbClr val="F2F2F2"/>
                </a:solidFill>
              </a:rPr>
              <a:t>GRADO</a:t>
            </a:r>
            <a:r>
              <a:rPr b="1" lang="es-AR" sz="2400">
                <a:solidFill>
                  <a:srgbClr val="F2F2F2"/>
                </a:solidFill>
              </a:rPr>
              <a:t>: 6°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None/>
            </a:pPr>
            <a:r>
              <a:rPr b="1" lang="es-AR" sz="2400" u="sng">
                <a:solidFill>
                  <a:srgbClr val="F2F2F2"/>
                </a:solidFill>
              </a:rPr>
              <a:t>ALUMNOS PARTICIPANTES: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Font typeface="Arial"/>
              <a:buChar char="•"/>
            </a:pPr>
            <a:r>
              <a:rPr b="1" lang="es-AR" sz="2400">
                <a:solidFill>
                  <a:srgbClr val="F2F2F2"/>
                </a:solidFill>
              </a:rPr>
              <a:t>FRIDEL, AGUSTÍN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Font typeface="Arial"/>
              <a:buChar char="•"/>
            </a:pPr>
            <a:r>
              <a:rPr b="1" lang="es-AR" sz="2400">
                <a:solidFill>
                  <a:srgbClr val="F2F2F2"/>
                </a:solidFill>
              </a:rPr>
              <a:t>HOLMANN, VALENTINA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Font typeface="Arial"/>
              <a:buChar char="•"/>
            </a:pPr>
            <a:r>
              <a:rPr b="1" lang="es-AR" sz="2400">
                <a:solidFill>
                  <a:srgbClr val="F2F2F2"/>
                </a:solidFill>
              </a:rPr>
              <a:t>REYES, AYLEN</a:t>
            </a:r>
            <a:endParaRPr b="1" sz="2400">
              <a:solidFill>
                <a:srgbClr val="F2F2F2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Font typeface="Arial"/>
              <a:buChar char="•"/>
            </a:pPr>
            <a:r>
              <a:rPr b="1" lang="es-AR" sz="2400">
                <a:solidFill>
                  <a:srgbClr val="F2F2F2"/>
                </a:solidFill>
              </a:rPr>
              <a:t>RODRIGUEZ, MILENA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ct val="125000"/>
              <a:buNone/>
            </a:pPr>
            <a:r>
              <a:rPr b="1" lang="es-AR" sz="2400" u="sng">
                <a:solidFill>
                  <a:srgbClr val="F2F2F2"/>
                </a:solidFill>
              </a:rPr>
              <a:t>DOCENTE A CARGO: </a:t>
            </a:r>
            <a:r>
              <a:rPr b="1" lang="es-AR" sz="2400">
                <a:solidFill>
                  <a:srgbClr val="F2F2F2"/>
                </a:solidFill>
              </a:rPr>
              <a:t>TOLEDO, MARÍA LETICIA</a:t>
            </a:r>
            <a:endParaRPr/>
          </a:p>
          <a:p>
            <a:pPr indent="0" lvl="0" marL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25000"/>
              <a:buNone/>
            </a:pPr>
            <a:r>
              <a:rPr b="1" lang="es-AR"/>
              <a:t>AÑO: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s-AR"/>
              <a:t>VENTAJAS Y DESVENTAJAS DEL MERCOSUR</a:t>
            </a:r>
            <a:endParaRPr b="1"/>
          </a:p>
        </p:txBody>
      </p:sp>
      <p:graphicFrame>
        <p:nvGraphicFramePr>
          <p:cNvPr id="313" name="Google Shape;313;p10"/>
          <p:cNvGraphicFramePr/>
          <p:nvPr/>
        </p:nvGraphicFramePr>
        <p:xfrm>
          <a:off x="1236371" y="177728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{C95C1ADC-EF8A-426D-A747-6B2C4839D3FB}</a:tableStyleId>
              </a:tblPr>
              <a:tblGrid>
                <a:gridCol w="5163100"/>
                <a:gridCol w="5163100"/>
              </a:tblGrid>
              <a:tr h="355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Beneficios y ventajas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Problemas y desventajas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34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Mayor cantidad de consumidores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Competencia entre los productores de los países miembros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34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Mayor intercambio comercial entre países  (aumento de las exportaciones)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Desacuerdos respecto a la forma de utilizar los recursos naturales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34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Reglas comunes para comerciar con otros países del mundo ( aranceles externos)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Diferencias en la infraestructura de transporte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34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Reglas comunes para comerciar con otros países del mundo ( aranceles externos)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Diferencias en la infraestructura de transporte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112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Producción especializada en cada país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Diferencias marcadas en los niveles educativos  y/o de consumo de la población de los distintos países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s-AR"/>
              <a:t>MAPA DEL NAFTA, REALIZADA POR</a:t>
            </a:r>
            <a:br>
              <a:rPr b="1" lang="es-AR"/>
            </a:br>
            <a:r>
              <a:rPr b="1" lang="es-AR"/>
              <a:t> ALUMNOS/AS:</a:t>
            </a:r>
            <a:endParaRPr b="1"/>
          </a:p>
        </p:txBody>
      </p:sp>
      <p:pic>
        <p:nvPicPr>
          <p:cNvPr id="319" name="Google Shape;319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8405" t="5389"/>
          <a:stretch/>
        </p:blipFill>
        <p:spPr>
          <a:xfrm>
            <a:off x="5769735" y="1408128"/>
            <a:ext cx="3683358" cy="536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608" l="4250" r="2832" t="0"/>
          <a:stretch/>
        </p:blipFill>
        <p:spPr>
          <a:xfrm>
            <a:off x="1365161" y="232222"/>
            <a:ext cx="5022760" cy="646569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2"/>
          <p:cNvSpPr txBox="1"/>
          <p:nvPr/>
        </p:nvSpPr>
        <p:spPr>
          <a:xfrm>
            <a:off x="7096259" y="2582887"/>
            <a:ext cx="423714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REALIZADO EN PROGRAMA CANVA POR LOS Y LAS ALUMNAS DE 6° BURBUJA “A”</a:t>
            </a:r>
            <a:endParaRPr b="1"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AR"/>
              <a:t>ACTIVIDAD DE CIERRE</a:t>
            </a:r>
            <a:endParaRPr/>
          </a:p>
        </p:txBody>
      </p:sp>
      <p:sp>
        <p:nvSpPr>
          <p:cNvPr id="331" name="Google Shape;331;p13"/>
          <p:cNvSpPr txBox="1"/>
          <p:nvPr>
            <p:ph idx="1" type="body"/>
          </p:nvPr>
        </p:nvSpPr>
        <p:spPr>
          <a:xfrm>
            <a:off x="578224" y="1667435"/>
            <a:ext cx="11268635" cy="4531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/>
              <a:t>Se presento una situación en particular, de la fábrica de MOLINO ALARCIA, ubicado en Macachín, la Pampa. En primer lugar se realizaron actividades de comprensión de texto y luego se reflexionó y se puso en juego todos los conceptos trabajado, mediante la realización de un informe donde expresaron diferentes ideas.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u="sng"/>
              <a:t>Actividad: </a:t>
            </a:r>
            <a:r>
              <a:rPr lang="es-AR"/>
              <a:t>realizar un informe con distintos tips o recomendaciones que deberían tener en cuenta si son empresarios (dueños del molino Alarcia, Macachín) para vender productos en Canadá o Bolivia. No olvidarse de los múltiples factores (transporte, rutas, bloques económicos, lugares de comercialización, mapas, puntos estratégicos de ventas) que conllevan la comercialización de los mismos.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s-AR" u="sng"/>
              <a:t>BIBLIOGRAFÍA:</a:t>
            </a:r>
            <a:endParaRPr b="1" u="sng"/>
          </a:p>
        </p:txBody>
      </p:sp>
      <p:sp>
        <p:nvSpPr>
          <p:cNvPr id="337" name="Google Shape;337;p14"/>
          <p:cNvSpPr txBox="1"/>
          <p:nvPr>
            <p:ph idx="1" type="body"/>
          </p:nvPr>
        </p:nvSpPr>
        <p:spPr>
          <a:xfrm>
            <a:off x="1141412" y="2097088"/>
            <a:ext cx="9905999" cy="4035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s-AR"/>
              <a:t>Cuadernos para el aula. Ministerio de Educación. Ciencias Sociales.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s-AR"/>
              <a:t>Grillo, Levin, Miceli, Souto y otros. EQUIPOK. Ciencias Sociales. Kapelusz. 2002.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s-AR" u="sng">
                <a:solidFill>
                  <a:schemeClr val="hlink"/>
                </a:solidFill>
                <a:hlinkClick r:id="rId3"/>
              </a:rPr>
              <a:t>www.mercosur.org.uy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s-AR"/>
              <a:t>Gojman y Gurevich. Globalización. Un concepto para analizar la sociedad contemporánea. Ministerio de Cultura y Educación de la Nación. Programa de perfeccionamiento docente. 1998.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s-AR"/>
              <a:t>Educ.ar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s-AR" u="sng">
                <a:solidFill>
                  <a:schemeClr val="hlink"/>
                </a:solidFill>
                <a:hlinkClick r:id="rId4"/>
              </a:rPr>
              <a:t>http://www.argentina.gob.ar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"/>
          <p:cNvGrpSpPr/>
          <p:nvPr/>
        </p:nvGrpSpPr>
        <p:grpSpPr>
          <a:xfrm>
            <a:off x="1541760" y="946719"/>
            <a:ext cx="9083742" cy="5483595"/>
            <a:chOff x="498571" y="32318"/>
            <a:chExt cx="9083742" cy="5483595"/>
          </a:xfrm>
        </p:grpSpPr>
        <p:sp>
          <p:nvSpPr>
            <p:cNvPr id="241" name="Google Shape;241;p2"/>
            <p:cNvSpPr/>
            <p:nvPr/>
          </p:nvSpPr>
          <p:spPr>
            <a:xfrm rot="5400000">
              <a:off x="884750" y="1648110"/>
              <a:ext cx="1457611" cy="1659439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4E8C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98571" y="32318"/>
              <a:ext cx="2453759" cy="1717552"/>
            </a:xfrm>
            <a:prstGeom prst="roundRect">
              <a:avLst>
                <a:gd fmla="val 1667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 txBox="1"/>
            <p:nvPr/>
          </p:nvSpPr>
          <p:spPr>
            <a:xfrm>
              <a:off x="582430" y="116177"/>
              <a:ext cx="2286041" cy="1549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AR" sz="2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Globalización</a:t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969089" y="196126"/>
              <a:ext cx="3920727" cy="138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 txBox="1"/>
            <p:nvPr/>
          </p:nvSpPr>
          <p:spPr>
            <a:xfrm>
              <a:off x="2969089" y="196126"/>
              <a:ext cx="3920727" cy="138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Dimensiones Económicas: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Rol del Estado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Mercado: Importación-Exportación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Empresarios</a:t>
              </a:r>
              <a:endParaRPr/>
            </a:p>
            <a:p>
              <a:pPr indent="-63500" lvl="1" marL="17145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wentieth Century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 rot="5400000">
              <a:off x="3431841" y="3577488"/>
              <a:ext cx="1457611" cy="1659439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4E8C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378092" y="1943027"/>
              <a:ext cx="2453759" cy="1717552"/>
            </a:xfrm>
            <a:prstGeom prst="roundRect">
              <a:avLst>
                <a:gd fmla="val 1667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 txBox="1"/>
            <p:nvPr/>
          </p:nvSpPr>
          <p:spPr>
            <a:xfrm>
              <a:off x="2461951" y="2026886"/>
              <a:ext cx="2286041" cy="1549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AR" sz="2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América</a:t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841125" y="2079152"/>
              <a:ext cx="1784631" cy="138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 txBox="1"/>
            <p:nvPr/>
          </p:nvSpPr>
          <p:spPr>
            <a:xfrm>
              <a:off x="4841125" y="2079152"/>
              <a:ext cx="1784631" cy="138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wentieth Century"/>
                <a:buChar char="•"/>
              </a:pPr>
              <a:r>
                <a:rPr b="1" i="0" lang="es-AR" sz="21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Bloques económicos</a:t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953009" y="3798361"/>
              <a:ext cx="2453759" cy="1717552"/>
            </a:xfrm>
            <a:prstGeom prst="roundRect">
              <a:avLst>
                <a:gd fmla="val 1667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 txBox="1"/>
            <p:nvPr/>
          </p:nvSpPr>
          <p:spPr>
            <a:xfrm>
              <a:off x="5036868" y="3882220"/>
              <a:ext cx="2286041" cy="1549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AR" sz="2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Mercosur</a:t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593342" y="3446010"/>
              <a:ext cx="1988971" cy="1525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 txBox="1"/>
            <p:nvPr/>
          </p:nvSpPr>
          <p:spPr>
            <a:xfrm>
              <a:off x="7593342" y="3446010"/>
              <a:ext cx="1988971" cy="1525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Conformación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Integración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Objetivos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Ventajas - Desventajas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Conflictos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wentieth Century"/>
                <a:buChar char="•"/>
              </a:pPr>
              <a:r>
                <a:rPr b="1" i="0" lang="es-AR" sz="20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Corredor Bioceánico</a:t>
              </a:r>
              <a:endParaRPr/>
            </a:p>
          </p:txBody>
        </p:sp>
      </p:grpSp>
      <p:sp>
        <p:nvSpPr>
          <p:cNvPr id="255" name="Google Shape;255;p2"/>
          <p:cNvSpPr txBox="1"/>
          <p:nvPr/>
        </p:nvSpPr>
        <p:spPr>
          <a:xfrm>
            <a:off x="1622737" y="425002"/>
            <a:ext cx="91826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MAPA CONCEPTUALN, CONCEPTOS A DESARROLLAR:</a:t>
            </a:r>
            <a:endParaRPr b="1"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s-AR"/>
              <a:t>VIDEO DISPARADOR DEL CONCEPTO DE GLOBALIZACIÓN</a:t>
            </a:r>
            <a:endParaRPr b="1"/>
          </a:p>
        </p:txBody>
      </p:sp>
      <p:pic>
        <p:nvPicPr>
          <p:cNvPr id="261" name="Google Shape;26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6156" y="2097088"/>
            <a:ext cx="7576512" cy="4009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wentieth Century"/>
              <a:buNone/>
            </a:pPr>
            <a:r>
              <a:rPr b="1" lang="es-AR" sz="5400"/>
              <a:t>¿QUÉ ES LA GLOBALIZACIÓN?</a:t>
            </a:r>
            <a:endParaRPr b="1" sz="5400"/>
          </a:p>
        </p:txBody>
      </p:sp>
      <p:sp>
        <p:nvSpPr>
          <p:cNvPr id="267" name="Google Shape;267;p4"/>
          <p:cNvSpPr txBox="1"/>
          <p:nvPr>
            <p:ph idx="1" type="body"/>
          </p:nvPr>
        </p:nvSpPr>
        <p:spPr>
          <a:xfrm>
            <a:off x="1141411" y="2249487"/>
            <a:ext cx="10372301" cy="3752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s-AR" sz="3200"/>
              <a:t>SE PROYECTA Y OBSERVA UN POWER POINT.</a:t>
            </a:r>
            <a:endParaRPr/>
          </a:p>
          <a:p>
            <a:pPr indent="-2540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s-AR" sz="3200"/>
              <a:t>ENTRE TODOS VAMOS COMENTANDO A MEDIDA QUE PASAN LAS DIAPOSITVAS.</a:t>
            </a:r>
            <a:endParaRPr/>
          </a:p>
          <a:p>
            <a:pPr indent="-2540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s-AR" sz="3200"/>
              <a:t>SE CONCLUYEN CON LA DEFINICIÓN DE GLOBALIZACIÓN, MEDIANTE UN MAPA CONCEPTUAL.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/>
          <p:nvPr>
            <p:ph idx="1" type="body"/>
          </p:nvPr>
        </p:nvSpPr>
        <p:spPr>
          <a:xfrm>
            <a:off x="888642" y="270456"/>
            <a:ext cx="10740981" cy="6387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b="1" lang="es-AR" sz="4400"/>
              <a:t>LA GLOBALIZACIÓN</a:t>
            </a:r>
            <a:endParaRPr b="1" sz="4400"/>
          </a:p>
        </p:txBody>
      </p:sp>
      <p:sp>
        <p:nvSpPr>
          <p:cNvPr id="273" name="Google Shape;273;p5"/>
          <p:cNvSpPr/>
          <p:nvPr/>
        </p:nvSpPr>
        <p:spPr>
          <a:xfrm>
            <a:off x="5512157" y="1017431"/>
            <a:ext cx="643944" cy="105606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59A8A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59A8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" name="Google Shape;274;p5"/>
          <p:cNvSpPr txBox="1"/>
          <p:nvPr/>
        </p:nvSpPr>
        <p:spPr>
          <a:xfrm>
            <a:off x="1300767" y="2073499"/>
            <a:ext cx="93758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Es un proceso económico, que consiste en la progresiva integración mundial de los mercados y de las empresas. Además, se manifiesta en otros ámbitos, como la tecnología, la cultura y la política.</a:t>
            </a:r>
            <a:endParaRPr b="1" sz="20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275" name="Google Shape;275;p5"/>
          <p:cNvCxnSpPr/>
          <p:nvPr/>
        </p:nvCxnSpPr>
        <p:spPr>
          <a:xfrm>
            <a:off x="6156101" y="3122241"/>
            <a:ext cx="1146220" cy="638390"/>
          </a:xfrm>
          <a:prstGeom prst="straightConnector1">
            <a:avLst/>
          </a:prstGeom>
          <a:noFill/>
          <a:ln cap="flat" cmpd="sng" w="76200">
            <a:solidFill>
              <a:srgbClr val="E59A8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6" name="Google Shape;276;p5"/>
          <p:cNvCxnSpPr/>
          <p:nvPr/>
        </p:nvCxnSpPr>
        <p:spPr>
          <a:xfrm flipH="1">
            <a:off x="5022761" y="3076284"/>
            <a:ext cx="927278" cy="800258"/>
          </a:xfrm>
          <a:prstGeom prst="straightConnector1">
            <a:avLst/>
          </a:prstGeom>
          <a:noFill/>
          <a:ln cap="flat" cmpd="sng" w="76200">
            <a:solidFill>
              <a:srgbClr val="E59A8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7" name="Google Shape;277;p5"/>
          <p:cNvSpPr txBox="1"/>
          <p:nvPr/>
        </p:nvSpPr>
        <p:spPr>
          <a:xfrm>
            <a:off x="1854558" y="3604969"/>
            <a:ext cx="3168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ASPECTOS POSITIVOS: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Uso de nuevas tecnologías, transporte, comunicación y producción.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Aplicación de políticas liberales.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Internalización de empresas.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Diversidad</a:t>
            </a: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cultural.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5"/>
          <p:cNvSpPr txBox="1"/>
          <p:nvPr/>
        </p:nvSpPr>
        <p:spPr>
          <a:xfrm>
            <a:off x="7302321" y="4069722"/>
            <a:ext cx="31683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ASPECTOS NEGATIVOS</a:t>
            </a:r>
            <a:r>
              <a:rPr b="1" lang="es-A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Desigualdad socioeconómica.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Deterioro del ambiente.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 respeto a la diversidad cultural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s-A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Crimen organizado.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s-AR"/>
              <a:t>IMAGEN DISPARADORA PARA TRABAJAR CON EL MERCOSUR</a:t>
            </a:r>
            <a:endParaRPr b="1"/>
          </a:p>
        </p:txBody>
      </p:sp>
      <p:pic>
        <p:nvPicPr>
          <p:cNvPr descr="nuevo-dni_0.jpg" id="284" name="Google Shape;28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413" y="2097088"/>
            <a:ext cx="5718221" cy="336138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"/>
          <p:cNvSpPr txBox="1"/>
          <p:nvPr/>
        </p:nvSpPr>
        <p:spPr>
          <a:xfrm>
            <a:off x="7122017" y="2215855"/>
            <a:ext cx="392539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observan en la imagen?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Pensamos…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¿Por qué dirá MERCOSUR?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/>
          <p:nvPr>
            <p:ph type="title"/>
          </p:nvPr>
        </p:nvSpPr>
        <p:spPr>
          <a:xfrm>
            <a:off x="1115655" y="264126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s-AR"/>
              <a:t>¿QUÉ ES EL MERCOSUR?</a:t>
            </a:r>
            <a:endParaRPr b="1"/>
          </a:p>
        </p:txBody>
      </p:sp>
      <p:pic>
        <p:nvPicPr>
          <p:cNvPr id="291" name="Google Shape;29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698" l="22766" r="23260" t="22667"/>
          <a:stretch/>
        </p:blipFill>
        <p:spPr>
          <a:xfrm>
            <a:off x="2446986" y="1394966"/>
            <a:ext cx="6558052" cy="48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"/>
          <p:cNvSpPr txBox="1"/>
          <p:nvPr/>
        </p:nvSpPr>
        <p:spPr>
          <a:xfrm>
            <a:off x="9167096" y="5344732"/>
            <a:ext cx="27818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REALIZADO POR LOS ALUMNOS/AS EN PROGRAMA CANVA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s-AR"/>
              <a:t>MAPA DEL MERCOSUR REALIZADO POR ALUMNOS/AS</a:t>
            </a:r>
            <a:endParaRPr b="1"/>
          </a:p>
        </p:txBody>
      </p:sp>
      <p:pic>
        <p:nvPicPr>
          <p:cNvPr id="298" name="Google Shape;29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837" r="4526" t="2667"/>
          <a:stretch/>
        </p:blipFill>
        <p:spPr>
          <a:xfrm>
            <a:off x="5856152" y="1584101"/>
            <a:ext cx="3567448" cy="505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/>
          <p:nvPr>
            <p:ph type="title"/>
          </p:nvPr>
        </p:nvSpPr>
        <p:spPr>
          <a:xfrm>
            <a:off x="1149129" y="462797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b="1" lang="es-AR" sz="4800"/>
              <a:t>EL </a:t>
            </a:r>
            <a:r>
              <a:rPr b="1" lang="es-AR" sz="4800" u="sng"/>
              <a:t>NAFTA</a:t>
            </a:r>
            <a:r>
              <a:rPr b="1" lang="es-AR" sz="4800"/>
              <a:t>: ES UN TRATADO DE LIBRE COMERCIO</a:t>
            </a:r>
            <a:endParaRPr b="1" sz="4800"/>
          </a:p>
        </p:txBody>
      </p:sp>
      <p:sp>
        <p:nvSpPr>
          <p:cNvPr id="304" name="Google Shape;304;p9"/>
          <p:cNvSpPr txBox="1"/>
          <p:nvPr>
            <p:ph idx="1" type="body"/>
          </p:nvPr>
        </p:nvSpPr>
        <p:spPr>
          <a:xfrm>
            <a:off x="1127918" y="2594531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s-AR" sz="3200" u="sng"/>
              <a:t>FORMADO POR:</a:t>
            </a:r>
            <a:endParaRPr b="1" sz="3200" u="sng"/>
          </a:p>
        </p:txBody>
      </p:sp>
      <p:sp>
        <p:nvSpPr>
          <p:cNvPr id="305" name="Google Shape;305;p9"/>
          <p:cNvSpPr txBox="1"/>
          <p:nvPr>
            <p:ph idx="2" type="body"/>
          </p:nvPr>
        </p:nvSpPr>
        <p:spPr>
          <a:xfrm>
            <a:off x="1127918" y="3360262"/>
            <a:ext cx="3817569" cy="2718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s-AR" sz="3200"/>
              <a:t>ESTADOS UNIDOS.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s-AR" sz="3200"/>
              <a:t>MÉXICO.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s-AR" sz="3200"/>
              <a:t>CÁNADA</a:t>
            </a:r>
            <a:endParaRPr/>
          </a:p>
        </p:txBody>
      </p:sp>
      <p:sp>
        <p:nvSpPr>
          <p:cNvPr id="306" name="Google Shape;306;p9"/>
          <p:cNvSpPr txBox="1"/>
          <p:nvPr>
            <p:ph idx="3" type="body"/>
          </p:nvPr>
        </p:nvSpPr>
        <p:spPr>
          <a:xfrm>
            <a:off x="6627793" y="2594531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s-AR" sz="3200" u="sng"/>
              <a:t>OBJETIVOS</a:t>
            </a:r>
            <a:endParaRPr b="1" sz="3200" u="sng"/>
          </a:p>
        </p:txBody>
      </p:sp>
      <p:sp>
        <p:nvSpPr>
          <p:cNvPr id="307" name="Google Shape;307;p9"/>
          <p:cNvSpPr txBox="1"/>
          <p:nvPr>
            <p:ph idx="4" type="body"/>
          </p:nvPr>
        </p:nvSpPr>
        <p:spPr>
          <a:xfrm>
            <a:off x="6616347" y="3355969"/>
            <a:ext cx="4438779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s-AR" sz="3200"/>
              <a:t>VENDER Y COMPRAR PRODUCTOS  Y SERVICIOS DE AMÉRICA DEL NORTE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o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2021-09-03T11:55:00Z</dcterms:created>
  <dc:creator>leti</dc:creator>
</cp:coreProperties>
</file>