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06B6C990-8B4A-4A37-A89F-09D437ACB8B6}" type="datetimeFigureOut">
              <a:rPr lang="es-AR" smtClean="0"/>
              <a:t>22/09/2021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126897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06B6C990-8B4A-4A37-A89F-09D437ACB8B6}" type="datetimeFigureOut">
              <a:rPr lang="es-AR" smtClean="0"/>
              <a:t>22/09/2021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328526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06B6C990-8B4A-4A37-A89F-09D437ACB8B6}" type="datetimeFigureOut">
              <a:rPr lang="es-AR" smtClean="0"/>
              <a:t>22/09/2021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167884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06B6C990-8B4A-4A37-A89F-09D437ACB8B6}" type="datetimeFigureOut">
              <a:rPr lang="es-AR" smtClean="0"/>
              <a:t>22/09/2021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383797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6B6C990-8B4A-4A37-A89F-09D437ACB8B6}" type="datetimeFigureOut">
              <a:rPr lang="es-AR" smtClean="0"/>
              <a:t>22/09/2021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241444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06B6C990-8B4A-4A37-A89F-09D437ACB8B6}" type="datetimeFigureOut">
              <a:rPr lang="es-AR" smtClean="0"/>
              <a:t>22/09/2021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159698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06B6C990-8B4A-4A37-A89F-09D437ACB8B6}" type="datetimeFigureOut">
              <a:rPr lang="es-AR" smtClean="0"/>
              <a:t>22/09/2021</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173315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06B6C990-8B4A-4A37-A89F-09D437ACB8B6}" type="datetimeFigureOut">
              <a:rPr lang="es-AR" smtClean="0"/>
              <a:t>22/09/2021</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1044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B6C990-8B4A-4A37-A89F-09D437ACB8B6}" type="datetimeFigureOut">
              <a:rPr lang="es-AR" smtClean="0"/>
              <a:t>22/09/2021</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93627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6B6C990-8B4A-4A37-A89F-09D437ACB8B6}" type="datetimeFigureOut">
              <a:rPr lang="es-AR" smtClean="0"/>
              <a:t>22/09/2021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138830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6B6C990-8B4A-4A37-A89F-09D437ACB8B6}" type="datetimeFigureOut">
              <a:rPr lang="es-AR" smtClean="0"/>
              <a:t>22/09/2021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AAAB951-6D2F-4C8C-B9F7-87C78C993628}" type="slidenum">
              <a:rPr lang="es-AR" smtClean="0"/>
              <a:t>‹Nº›</a:t>
            </a:fld>
            <a:endParaRPr lang="es-AR"/>
          </a:p>
        </p:txBody>
      </p:sp>
    </p:spTree>
    <p:extLst>
      <p:ext uri="{BB962C8B-B14F-4D97-AF65-F5344CB8AC3E}">
        <p14:creationId xmlns:p14="http://schemas.microsoft.com/office/powerpoint/2010/main" val="214522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6C990-8B4A-4A37-A89F-09D437ACB8B6}" type="datetimeFigureOut">
              <a:rPr lang="es-AR" smtClean="0"/>
              <a:t>22/09/2021</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AB951-6D2F-4C8C-B9F7-87C78C993628}" type="slidenum">
              <a:rPr lang="es-AR" smtClean="0"/>
              <a:t>‹Nº›</a:t>
            </a:fld>
            <a:endParaRPr lang="es-AR"/>
          </a:p>
        </p:txBody>
      </p:sp>
    </p:spTree>
    <p:extLst>
      <p:ext uri="{BB962C8B-B14F-4D97-AF65-F5344CB8AC3E}">
        <p14:creationId xmlns:p14="http://schemas.microsoft.com/office/powerpoint/2010/main" val="131080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Rectángulo 4"/>
          <p:cNvSpPr/>
          <p:nvPr/>
        </p:nvSpPr>
        <p:spPr>
          <a:xfrm>
            <a:off x="469225" y="4715698"/>
            <a:ext cx="10944471" cy="1754326"/>
          </a:xfrm>
          <a:prstGeom prst="rect">
            <a:avLst/>
          </a:prstGeom>
          <a:noFill/>
        </p:spPr>
        <p:txBody>
          <a:bodyPr wrap="none" lIns="91440" tIns="45720" rIns="91440" bIns="45720">
            <a:spAutoFit/>
          </a:bodyPr>
          <a:lstStyle/>
          <a:p>
            <a:pPr algn="ctr"/>
            <a:r>
              <a:rPr lang="es-ES" sz="5400" b="0" cap="none" spc="0" dirty="0" smtClean="0">
                <a:ln w="0"/>
                <a:solidFill>
                  <a:srgbClr val="FFFF00"/>
                </a:solidFill>
                <a:effectLst>
                  <a:outerShdw blurRad="38100" dist="19050" dir="2700000" algn="tl" rotWithShape="0">
                    <a:schemeClr val="dk1">
                      <a:alpha val="40000"/>
                    </a:schemeClr>
                  </a:outerShdw>
                </a:effectLst>
                <a:latin typeface="Arial Black" panose="020B0A04020102020204" pitchFamily="34" charset="0"/>
              </a:rPr>
              <a:t>NUESTRA ESCUELA</a:t>
            </a:r>
          </a:p>
          <a:p>
            <a:pPr algn="ctr"/>
            <a:r>
              <a:rPr lang="es-ES" sz="5400" dirty="0" smtClean="0">
                <a:ln w="0"/>
                <a:solidFill>
                  <a:srgbClr val="FFFF00"/>
                </a:solidFill>
                <a:effectLst>
                  <a:outerShdw blurRad="38100" dist="19050" dir="2700000" algn="tl" rotWithShape="0">
                    <a:schemeClr val="dk1">
                      <a:alpha val="40000"/>
                    </a:schemeClr>
                  </a:outerShdw>
                </a:effectLst>
                <a:latin typeface="Arial Black" panose="020B0A04020102020204" pitchFamily="34" charset="0"/>
              </a:rPr>
              <a:t>N°113 “HILARIO BASTERRA”</a:t>
            </a:r>
            <a:endParaRPr lang="es-ES" sz="5400" b="0" cap="none" spc="0" dirty="0">
              <a:ln w="0"/>
              <a:solidFill>
                <a:srgbClr val="FFFF00"/>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118574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5004" y="210579"/>
            <a:ext cx="11109101" cy="1325563"/>
          </a:xfrm>
        </p:spPr>
        <p:txBody>
          <a:bodyPr>
            <a:normAutofit/>
          </a:bodyPr>
          <a:lstStyle/>
          <a:p>
            <a:r>
              <a:rPr lang="es-AR" sz="4000" dirty="0" smtClean="0">
                <a:solidFill>
                  <a:schemeClr val="accent6">
                    <a:lumMod val="50000"/>
                  </a:schemeClr>
                </a:solidFill>
                <a:effectLst>
                  <a:outerShdw blurRad="38100" dist="38100" dir="2700000" algn="tl">
                    <a:srgbClr val="000000">
                      <a:alpha val="43137"/>
                    </a:srgbClr>
                  </a:outerShdw>
                </a:effectLst>
                <a:latin typeface="Curlz MT" panose="04040404050702020202" pitchFamily="82" charset="0"/>
              </a:rPr>
              <a:t>RECORREMOS LA ESCUELA EN BUSCA DE HOJAS</a:t>
            </a:r>
            <a:endParaRPr lang="es-AR" sz="4000" dirty="0">
              <a:solidFill>
                <a:schemeClr val="accent6">
                  <a:lumMod val="50000"/>
                </a:schemeClr>
              </a:solidFill>
              <a:effectLst>
                <a:outerShdw blurRad="38100" dist="38100" dir="2700000" algn="tl">
                  <a:srgbClr val="000000">
                    <a:alpha val="43137"/>
                  </a:srgbClr>
                </a:outerShdw>
              </a:effectLst>
              <a:latin typeface="Curlz MT" panose="04040404050702020202" pitchFamily="82"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3" y="1339402"/>
            <a:ext cx="3747751" cy="540912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724" y="1339401"/>
            <a:ext cx="3356556" cy="540912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8533" y="1339402"/>
            <a:ext cx="4391697" cy="2627292"/>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8533" y="4005328"/>
            <a:ext cx="4391697" cy="2743202"/>
          </a:xfrm>
          <a:prstGeom prst="rect">
            <a:avLst/>
          </a:prstGeom>
        </p:spPr>
      </p:pic>
    </p:spTree>
    <p:extLst>
      <p:ext uri="{BB962C8B-B14F-4D97-AF65-F5344CB8AC3E}">
        <p14:creationId xmlns:p14="http://schemas.microsoft.com/office/powerpoint/2010/main" val="54566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991" y="0"/>
            <a:ext cx="11694017" cy="1325563"/>
          </a:xfrm>
        </p:spPr>
        <p:txBody>
          <a:bodyPr>
            <a:normAutofit/>
          </a:bodyPr>
          <a:lstStyle/>
          <a:p>
            <a:r>
              <a:rPr lang="es-AR" sz="2400" i="1" dirty="0" smtClean="0">
                <a:latin typeface="Arial Black" panose="020B0A04020102020204" pitchFamily="34" charset="0"/>
              </a:rPr>
              <a:t>CLASIFICAMOS </a:t>
            </a:r>
            <a:r>
              <a:rPr lang="es-AR" sz="2400" i="1" dirty="0" smtClean="0">
                <a:solidFill>
                  <a:schemeClr val="accent6">
                    <a:lumMod val="50000"/>
                  </a:schemeClr>
                </a:solidFill>
                <a:latin typeface="Arial Black" panose="020B0A04020102020204" pitchFamily="34" charset="0"/>
              </a:rPr>
              <a:t>PLANTAS</a:t>
            </a:r>
            <a:r>
              <a:rPr lang="es-AR" sz="2400" i="1" dirty="0" smtClean="0">
                <a:latin typeface="Arial Black" panose="020B0A04020102020204" pitchFamily="34" charset="0"/>
              </a:rPr>
              <a:t> DE </a:t>
            </a:r>
            <a:r>
              <a:rPr lang="es-AR" sz="2400" i="1" dirty="0" smtClean="0">
                <a:solidFill>
                  <a:srgbClr val="FFC000"/>
                </a:solidFill>
                <a:latin typeface="Arial Black" panose="020B0A04020102020204" pitchFamily="34" charset="0"/>
              </a:rPr>
              <a:t>HOJAS CADUCAS </a:t>
            </a:r>
            <a:r>
              <a:rPr lang="es-AR" sz="2400" i="1" dirty="0" smtClean="0">
                <a:latin typeface="Arial Black" panose="020B0A04020102020204" pitchFamily="34" charset="0"/>
              </a:rPr>
              <a:t>Y </a:t>
            </a:r>
            <a:r>
              <a:rPr lang="es-AR" sz="2400" i="1" dirty="0" smtClean="0">
                <a:solidFill>
                  <a:srgbClr val="7030A0"/>
                </a:solidFill>
                <a:latin typeface="Arial Black" panose="020B0A04020102020204" pitchFamily="34" charset="0"/>
              </a:rPr>
              <a:t>PERSISTENTES</a:t>
            </a:r>
            <a:r>
              <a:rPr lang="es-AR" sz="2400" i="1" dirty="0" smtClean="0">
                <a:latin typeface="Arial Black" panose="020B0A04020102020204" pitchFamily="34" charset="0"/>
              </a:rPr>
              <a:t>…</a:t>
            </a:r>
            <a:endParaRPr lang="es-AR" sz="2400" i="1" dirty="0">
              <a:latin typeface="Arial Black" panose="020B0A040201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813" y="1223491"/>
            <a:ext cx="3385534" cy="4514045"/>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343" y="2446986"/>
            <a:ext cx="2472744" cy="423071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991" y="1004551"/>
            <a:ext cx="3008827" cy="401176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7638" y="1004551"/>
            <a:ext cx="2335369" cy="3947375"/>
          </a:xfrm>
          <a:prstGeom prst="rect">
            <a:avLst/>
          </a:prstGeom>
        </p:spPr>
      </p:pic>
    </p:spTree>
    <p:extLst>
      <p:ext uri="{BB962C8B-B14F-4D97-AF65-F5344CB8AC3E}">
        <p14:creationId xmlns:p14="http://schemas.microsoft.com/office/powerpoint/2010/main" val="424491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375" y="-90153"/>
            <a:ext cx="12054625" cy="1325563"/>
          </a:xfrm>
        </p:spPr>
        <p:txBody>
          <a:bodyPr>
            <a:normAutofit/>
          </a:bodyPr>
          <a:lstStyle/>
          <a:p>
            <a:r>
              <a:rPr lang="es-AR" sz="3200" dirty="0" smtClean="0">
                <a:latin typeface="Arial Black" panose="020B0A04020102020204" pitchFamily="34" charset="0"/>
              </a:rPr>
              <a:t>Y ASI TRABAJAMOS EN NUESTROS CUADERNOS…</a:t>
            </a:r>
            <a:endParaRPr lang="es-AR" sz="3200" dirty="0">
              <a:latin typeface="Arial Black" panose="020B0A040201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471" y="1009793"/>
            <a:ext cx="2579211" cy="2943303"/>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186" y="1009467"/>
            <a:ext cx="2387375" cy="318316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249" y="4054752"/>
            <a:ext cx="2296031" cy="2661578"/>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7723" y="997396"/>
            <a:ext cx="2216775" cy="2955700"/>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2952" y="4329087"/>
            <a:ext cx="2341609" cy="2387243"/>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1552" y="4157302"/>
            <a:ext cx="2203227" cy="2559028"/>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724" y="997396"/>
            <a:ext cx="2022251" cy="2696335"/>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375" y="3760629"/>
            <a:ext cx="2266950" cy="2955701"/>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7849" y="4054752"/>
            <a:ext cx="2216776" cy="2661579"/>
          </a:xfrm>
          <a:prstGeom prst="rect">
            <a:avLst/>
          </a:prstGeom>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45591" y="1009466"/>
            <a:ext cx="2009033" cy="2943629"/>
          </a:xfrm>
          <a:prstGeom prst="rect">
            <a:avLst/>
          </a:prstGeom>
        </p:spPr>
      </p:pic>
    </p:spTree>
    <p:extLst>
      <p:ext uri="{BB962C8B-B14F-4D97-AF65-F5344CB8AC3E}">
        <p14:creationId xmlns:p14="http://schemas.microsoft.com/office/powerpoint/2010/main" val="330376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1" y="159063"/>
            <a:ext cx="10515600" cy="1325563"/>
          </a:xfrm>
        </p:spPr>
        <p:txBody>
          <a:bodyPr/>
          <a:lstStyle/>
          <a:p>
            <a:pPr algn="ctr"/>
            <a:r>
              <a:rPr lang="es-AR" dirty="0" smtClean="0">
                <a:solidFill>
                  <a:srgbClr val="002060"/>
                </a:solidFill>
                <a:latin typeface="Arial Black" panose="020B0A04020102020204" pitchFamily="34" charset="0"/>
              </a:rPr>
              <a:t>ALUMNOS DE 3°GRADO</a:t>
            </a:r>
            <a:endParaRPr lang="es-AR" dirty="0">
              <a:solidFill>
                <a:srgbClr val="002060"/>
              </a:solidFill>
              <a:latin typeface="Arial Black" panose="020B0A040201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523" y="1033864"/>
            <a:ext cx="5061398" cy="5591255"/>
          </a:xfrm>
          <a:prstGeom prst="rect">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47" y="1072499"/>
            <a:ext cx="5271876" cy="5513983"/>
          </a:xfrm>
          <a:prstGeom prst="rect">
            <a:avLst/>
          </a:prstGeom>
          <a:ln>
            <a:noFill/>
          </a:ln>
          <a:effectLst>
            <a:softEdge rad="112500"/>
          </a:effectLst>
        </p:spPr>
      </p:pic>
    </p:spTree>
    <p:extLst>
      <p:ext uri="{BB962C8B-B14F-4D97-AF65-F5344CB8AC3E}">
        <p14:creationId xmlns:p14="http://schemas.microsoft.com/office/powerpoint/2010/main" val="175844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1023" y="237013"/>
            <a:ext cx="10563597" cy="923330"/>
          </a:xfrm>
          <a:prstGeom prst="rect">
            <a:avLst/>
          </a:prstGeom>
          <a:noFill/>
        </p:spPr>
        <p:txBody>
          <a:bodyPr wrap="none" lIns="91440" tIns="45720" rIns="91440" bIns="45720">
            <a:spAutoFit/>
          </a:bodyPr>
          <a:lstStyle/>
          <a:p>
            <a:pPr algn="ctr"/>
            <a:r>
              <a:rPr lang="es-E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Black" panose="020B0A04020102020204" pitchFamily="34" charset="0"/>
              </a:rPr>
              <a:t>“VIVIR EN LA TIERRA HOY”</a:t>
            </a:r>
            <a:endParaRPr lang="es-E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Black" panose="020B0A04020102020204" pitchFamily="34" charset="0"/>
            </a:endParaRPr>
          </a:p>
        </p:txBody>
      </p:sp>
      <p:sp>
        <p:nvSpPr>
          <p:cNvPr id="10" name="Rectángulo 9"/>
          <p:cNvSpPr/>
          <p:nvPr/>
        </p:nvSpPr>
        <p:spPr>
          <a:xfrm>
            <a:off x="425003" y="1420014"/>
            <a:ext cx="11449318" cy="4893647"/>
          </a:xfrm>
          <a:prstGeom prst="rect">
            <a:avLst/>
          </a:prstGeom>
        </p:spPr>
        <p:txBody>
          <a:bodyPr wrap="square">
            <a:spAutoFit/>
          </a:bodyPr>
          <a:lstStyle/>
          <a:p>
            <a:pPr algn="just">
              <a:lnSpc>
                <a:spcPct val="150000"/>
              </a:lnSpc>
              <a:spcAft>
                <a:spcPts val="0"/>
              </a:spcAft>
            </a:pPr>
            <a:r>
              <a:rPr lang="es-AR" sz="1600" dirty="0" smtClean="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Desde edades tempranas, el tratamiento del tema de las diferencias y semejanzas entre los seres vivos, es decir, de la diversidad y la unidad de la vida, permite sentar las bases para que los niños avancen en la comprensión de los criterios de clasificación de los seres vivos. El hecho de que puedan identificar las semejanzas y las diferencias de los distintos grupos entre sí, no solo en sus aspectos morfológicos, sino también en sus adaptaciones, comportamientos, respuestas a estímulos, hábitats y funciones que desempeñan en el ambiente, amplía su comprensión del modelo ser vivo.</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AR" sz="1600" dirty="0" smtClean="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La aproximación a la idea de que los seres vivos establecen relaciones entre sí y con el ambiente es un aspecto central a trabajar con los alumnos del 3er año/ grado. La comprensión de que las estructuras a través de las cuales los seres vivos resuelven sus necesidades están relacionadas con las funciones que cumplen, con sus comportamientos y con el medio en que viven, y el conocimiento de algunas relaciones clave entre ellos, los introduce en la explicación de la diversidad biológica y en las nociones de interacción e interdependencia.</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AR" sz="1600" dirty="0" smtClean="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Para lograr el objetivo de que los niños construyan ideas acerca de estos aspectos, en la presente secuencia se le ofrecerán variadas y múltiples situaciones en la que los estudiantes podrán realizar observaciones de los seres vivos, en su propio ambiente.</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41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0165" y="215765"/>
            <a:ext cx="10855817" cy="4806995"/>
          </a:xfrm>
        </p:spPr>
        <p:txBody>
          <a:bodyPr>
            <a:normAutofit fontScale="70000" lnSpcReduction="20000"/>
          </a:bodyPr>
          <a:lstStyle/>
          <a:p>
            <a:pPr marL="0" indent="0">
              <a:buNone/>
            </a:pPr>
            <a:r>
              <a:rPr lang="es-AR" b="1" u="sng" dirty="0"/>
              <a:t>Eje </a:t>
            </a:r>
            <a:r>
              <a:rPr lang="es-AR" b="1" u="sng" dirty="0" smtClean="0"/>
              <a:t>transversal:</a:t>
            </a:r>
            <a:endParaRPr lang="es-AR" dirty="0" smtClean="0"/>
          </a:p>
          <a:p>
            <a:pPr marL="0" indent="0">
              <a:buNone/>
            </a:pPr>
            <a:endParaRPr lang="es-AR" b="1" i="1" dirty="0"/>
          </a:p>
          <a:p>
            <a:pPr marL="0" indent="0" algn="ctr">
              <a:buNone/>
            </a:pPr>
            <a:r>
              <a:rPr lang="es-AR" b="1" i="1" dirty="0" smtClean="0"/>
              <a:t>El </a:t>
            </a:r>
            <a:r>
              <a:rPr lang="es-AR" b="1" i="1" dirty="0"/>
              <a:t>desarrollo del pensamiento científico </a:t>
            </a:r>
            <a:r>
              <a:rPr lang="es-AR" b="1" i="1" dirty="0" smtClean="0"/>
              <a:t>escolar.</a:t>
            </a:r>
            <a:endParaRPr lang="es-AR" dirty="0" smtClean="0"/>
          </a:p>
          <a:p>
            <a:pPr marL="0" lvl="0" indent="0">
              <a:buNone/>
            </a:pPr>
            <a:endParaRPr lang="es-AR" b="1" i="1" dirty="0"/>
          </a:p>
          <a:p>
            <a:pPr marL="0" lvl="0" indent="0">
              <a:buNone/>
            </a:pPr>
            <a:r>
              <a:rPr lang="es-AR" b="1" i="1" dirty="0" smtClean="0"/>
              <a:t>Esto </a:t>
            </a:r>
            <a:r>
              <a:rPr lang="es-AR" b="1" i="1" dirty="0"/>
              <a:t>supone promover: </a:t>
            </a:r>
            <a:endParaRPr lang="es-AR" dirty="0"/>
          </a:p>
          <a:p>
            <a:pPr marL="0" indent="0">
              <a:buNone/>
            </a:pPr>
            <a:endParaRPr lang="es-AR" dirty="0"/>
          </a:p>
          <a:p>
            <a:pPr lvl="0"/>
            <a:r>
              <a:rPr lang="es-AR" i="1" dirty="0"/>
              <a:t>El hábito de hacerse preguntas, anticipar respuestas. </a:t>
            </a:r>
            <a:endParaRPr lang="es-AR" dirty="0"/>
          </a:p>
          <a:p>
            <a:pPr lvl="0"/>
            <a:r>
              <a:rPr lang="es-AR" i="1" dirty="0"/>
              <a:t>La observación sistemática, registro y comunicación. </a:t>
            </a:r>
            <a:endParaRPr lang="es-AR" dirty="0"/>
          </a:p>
          <a:p>
            <a:pPr lvl="0"/>
            <a:r>
              <a:rPr lang="es-AR" i="1" dirty="0"/>
              <a:t>La interacción oral.</a:t>
            </a:r>
            <a:endParaRPr lang="es-AR" dirty="0"/>
          </a:p>
          <a:p>
            <a:pPr lvl="0"/>
            <a:r>
              <a:rPr lang="es-AR" i="1" dirty="0"/>
              <a:t>La exploración y experimentación. </a:t>
            </a:r>
            <a:endParaRPr lang="es-AR" dirty="0"/>
          </a:p>
          <a:p>
            <a:pPr lvl="0"/>
            <a:r>
              <a:rPr lang="es-AR" i="1" dirty="0"/>
              <a:t>La lectura y la escritura. </a:t>
            </a:r>
            <a:endParaRPr lang="es-AR" dirty="0"/>
          </a:p>
          <a:p>
            <a:pPr lvl="0"/>
            <a:r>
              <a:rPr lang="es-AR" i="1" dirty="0"/>
              <a:t>La búsqueda y organización de la información. </a:t>
            </a:r>
            <a:endParaRPr lang="es-AR" dirty="0"/>
          </a:p>
          <a:p>
            <a:pPr lvl="0"/>
            <a:r>
              <a:rPr lang="es-AR" i="1" dirty="0"/>
              <a:t>La resolución de problemas. </a:t>
            </a:r>
            <a:endParaRPr lang="es-AR" dirty="0"/>
          </a:p>
          <a:p>
            <a:pPr lvl="0"/>
            <a:r>
              <a:rPr lang="es-AR" i="1" dirty="0"/>
              <a:t>La reflexión crítica y responsable. </a:t>
            </a:r>
            <a:endParaRPr lang="es-AR" dirty="0"/>
          </a:p>
          <a:p>
            <a:endParaRPr lang="es-AR" dirty="0"/>
          </a:p>
        </p:txBody>
      </p:sp>
      <p:pic>
        <p:nvPicPr>
          <p:cNvPr id="1026" name="Picture 2" descr="1,736 Niños Estudiando Caricatura Imágenes y Foto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523" y="2214784"/>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1378" y="331676"/>
            <a:ext cx="11795974" cy="6159276"/>
          </a:xfrm>
        </p:spPr>
        <p:txBody>
          <a:bodyPr>
            <a:normAutofit fontScale="47500" lnSpcReduction="20000"/>
          </a:bodyPr>
          <a:lstStyle/>
          <a:p>
            <a:pPr marL="0" indent="0" algn="just">
              <a:lnSpc>
                <a:spcPct val="120000"/>
              </a:lnSpc>
              <a:buNone/>
            </a:pPr>
            <a:r>
              <a:rPr lang="es-AR" sz="4200" b="1" u="sng" dirty="0">
                <a:effectLst>
                  <a:outerShdw blurRad="38100" dist="38100" dir="2700000" algn="tl">
                    <a:srgbClr val="000000">
                      <a:alpha val="43137"/>
                    </a:srgbClr>
                  </a:outerShdw>
                </a:effectLst>
              </a:rPr>
              <a:t>EJE:</a:t>
            </a:r>
            <a:endParaRPr lang="es-AR" sz="4200" dirty="0">
              <a:effectLst>
                <a:outerShdw blurRad="38100" dist="38100" dir="2700000" algn="tl">
                  <a:srgbClr val="000000">
                    <a:alpha val="43137"/>
                  </a:srgbClr>
                </a:outerShdw>
              </a:effectLst>
            </a:endParaRPr>
          </a:p>
          <a:p>
            <a:pPr marL="0" lvl="0" indent="0" algn="ctr">
              <a:lnSpc>
                <a:spcPct val="120000"/>
              </a:lnSpc>
              <a:buNone/>
            </a:pPr>
            <a:r>
              <a:rPr lang="es-AR" sz="5100" b="1" u="sng" dirty="0">
                <a:solidFill>
                  <a:srgbClr val="00B050"/>
                </a:solidFill>
              </a:rPr>
              <a:t>Seres vivos: </a:t>
            </a:r>
            <a:r>
              <a:rPr lang="es-AR" sz="5100" dirty="0"/>
              <a:t>diversidad, unidad, interrelaciones y cambios </a:t>
            </a:r>
          </a:p>
          <a:p>
            <a:pPr marL="0" indent="0" algn="just">
              <a:lnSpc>
                <a:spcPct val="120000"/>
              </a:lnSpc>
              <a:buNone/>
            </a:pPr>
            <a:r>
              <a:rPr lang="es-AR" sz="4200" b="1" u="sng" dirty="0" smtClean="0">
                <a:effectLst>
                  <a:outerShdw blurRad="38100" dist="38100" dir="2700000" algn="tl">
                    <a:srgbClr val="000000">
                      <a:alpha val="43137"/>
                    </a:srgbClr>
                  </a:outerShdw>
                </a:effectLst>
              </a:rPr>
              <a:t>Saberes</a:t>
            </a:r>
            <a:r>
              <a:rPr lang="es-AR" sz="4200" b="1" u="sng" dirty="0">
                <a:effectLst>
                  <a:outerShdw blurRad="38100" dist="38100" dir="2700000" algn="tl">
                    <a:srgbClr val="000000">
                      <a:alpha val="43137"/>
                    </a:srgbClr>
                  </a:outerShdw>
                </a:effectLst>
              </a:rPr>
              <a:t>:</a:t>
            </a:r>
            <a:endParaRPr lang="es-AR" sz="4200" dirty="0">
              <a:effectLst>
                <a:outerShdw blurRad="38100" dist="38100" dir="2700000" algn="tl">
                  <a:srgbClr val="000000">
                    <a:alpha val="43137"/>
                  </a:srgbClr>
                </a:outerShdw>
              </a:effectLst>
            </a:endParaRPr>
          </a:p>
          <a:p>
            <a:pPr marL="0" lvl="0" indent="0" algn="just">
              <a:lnSpc>
                <a:spcPct val="120000"/>
              </a:lnSpc>
              <a:buNone/>
            </a:pPr>
            <a:r>
              <a:rPr lang="es-AR" sz="4200" i="1" dirty="0"/>
              <a:t>El reconocimiento de las semejanzas y diferencias entre las estructuras, funciones y comportamientos en diferentes modelos de organismos, y su relación con las interacciones de los seres vivos entre sí y con su medio ambiente. </a:t>
            </a:r>
            <a:endParaRPr lang="es-AR" sz="4200" i="1" dirty="0" smtClean="0"/>
          </a:p>
          <a:p>
            <a:pPr marL="0" lvl="0" indent="0" algn="just">
              <a:lnSpc>
                <a:spcPct val="120000"/>
              </a:lnSpc>
              <a:buNone/>
            </a:pPr>
            <a:r>
              <a:rPr lang="es-AR" sz="4200" b="1" i="1" u="sng" dirty="0" smtClean="0">
                <a:effectLst>
                  <a:outerShdw blurRad="38100" dist="38100" dir="2700000" algn="tl">
                    <a:srgbClr val="000000">
                      <a:alpha val="43137"/>
                    </a:srgbClr>
                  </a:outerShdw>
                </a:effectLst>
              </a:rPr>
              <a:t>Esto </a:t>
            </a:r>
            <a:r>
              <a:rPr lang="es-AR" sz="4200" b="1" i="1" u="sng" dirty="0">
                <a:effectLst>
                  <a:outerShdw blurRad="38100" dist="38100" dir="2700000" algn="tl">
                    <a:srgbClr val="000000">
                      <a:alpha val="43137"/>
                    </a:srgbClr>
                  </a:outerShdw>
                </a:effectLst>
              </a:rPr>
              <a:t>supone</a:t>
            </a:r>
            <a:r>
              <a:rPr lang="es-AR" sz="4200" b="1" i="1" u="sng" dirty="0" smtClean="0">
                <a:effectLst>
                  <a:outerShdw blurRad="38100" dist="38100" dir="2700000" algn="tl">
                    <a:srgbClr val="000000">
                      <a:alpha val="43137"/>
                    </a:srgbClr>
                  </a:outerShdw>
                </a:effectLst>
              </a:rPr>
              <a:t>:</a:t>
            </a:r>
            <a:r>
              <a:rPr lang="es-AR" sz="4200" dirty="0">
                <a:effectLst>
                  <a:outerShdw blurRad="38100" dist="38100" dir="2700000" algn="tl">
                    <a:srgbClr val="000000">
                      <a:alpha val="43137"/>
                    </a:srgbClr>
                  </a:outerShdw>
                </a:effectLst>
              </a:rPr>
              <a:t> </a:t>
            </a:r>
          </a:p>
          <a:p>
            <a:pPr lvl="0" algn="just">
              <a:lnSpc>
                <a:spcPct val="120000"/>
              </a:lnSpc>
            </a:pPr>
            <a:r>
              <a:rPr lang="es-AR" sz="4200" dirty="0"/>
              <a:t>Observar, describir y comparar distintos ejemplos de interacciones de organismos vivos con su medio ambiente. </a:t>
            </a:r>
          </a:p>
          <a:p>
            <a:pPr lvl="0" algn="just">
              <a:lnSpc>
                <a:spcPct val="120000"/>
              </a:lnSpc>
            </a:pPr>
            <a:r>
              <a:rPr lang="es-AR" sz="4200" dirty="0"/>
              <a:t>Explicar la relación entre la organización de los ejemplos estudiados y su modo de vida en un determinado ambiente. </a:t>
            </a:r>
          </a:p>
          <a:p>
            <a:pPr lvl="0" algn="just">
              <a:lnSpc>
                <a:spcPct val="120000"/>
              </a:lnSpc>
            </a:pPr>
            <a:r>
              <a:rPr lang="es-AR" sz="4200" dirty="0"/>
              <a:t>Identificar las relaciones alimentarias entre los seres vivos y las es­tructuras, funciones y comportamientos propios del tipo de alimentación. </a:t>
            </a:r>
          </a:p>
          <a:p>
            <a:pPr lvl="0" algn="just">
              <a:lnSpc>
                <a:spcPct val="120000"/>
              </a:lnSpc>
            </a:pPr>
            <a:r>
              <a:rPr lang="es-AR" sz="4200" dirty="0"/>
              <a:t>Observar y comparar comportamientos en distintos tipos de plantas, los cambios estacionales, para establecer relaciones entre ellas y los distintos factores ambientales. </a:t>
            </a:r>
          </a:p>
          <a:p>
            <a:endParaRPr lang="es-AR" dirty="0"/>
          </a:p>
        </p:txBody>
      </p:sp>
    </p:spTree>
    <p:extLst>
      <p:ext uri="{BB962C8B-B14F-4D97-AF65-F5344CB8AC3E}">
        <p14:creationId xmlns:p14="http://schemas.microsoft.com/office/powerpoint/2010/main" val="193396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933" y="1030310"/>
            <a:ext cx="11680067" cy="3825026"/>
          </a:xfrm>
        </p:spPr>
        <p:txBody>
          <a:bodyPr>
            <a:noAutofit/>
          </a:bodyPr>
          <a:lstStyle/>
          <a:p>
            <a:pPr>
              <a:lnSpc>
                <a:spcPct val="150000"/>
              </a:lnSpc>
            </a:pPr>
            <a:r>
              <a:rPr lang="es-AR" sz="2000" dirty="0">
                <a:latin typeface="+mn-lt"/>
              </a:rPr>
              <a:t/>
            </a:r>
            <a:br>
              <a:rPr lang="es-AR" sz="2000" dirty="0">
                <a:latin typeface="+mn-lt"/>
              </a:rPr>
            </a:br>
            <a:r>
              <a:rPr lang="es-AR" sz="2400" dirty="0" smtClean="0">
                <a:latin typeface="+mn-lt"/>
              </a:rPr>
              <a:t>Descubrir </a:t>
            </a:r>
            <a:r>
              <a:rPr lang="es-AR" sz="2400" dirty="0">
                <a:latin typeface="+mn-lt"/>
              </a:rPr>
              <a:t>la Tierra como un sistema dinámico sujeto a cambios a lo largo del tiempo. </a:t>
            </a:r>
            <a:br>
              <a:rPr lang="es-AR" sz="2400" dirty="0">
                <a:latin typeface="+mn-lt"/>
              </a:rPr>
            </a:br>
            <a:r>
              <a:rPr lang="es-AR" sz="2400" dirty="0">
                <a:latin typeface="+mn-lt"/>
              </a:rPr>
              <a:t>Inferir la idea de “evolución”, a partir del origen de las especies </a:t>
            </a:r>
            <a:r>
              <a:rPr lang="es-AR" sz="2400" dirty="0" smtClean="0">
                <a:latin typeface="+mn-lt"/>
              </a:rPr>
              <a:t>nuevas.</a:t>
            </a:r>
            <a:br>
              <a:rPr lang="es-AR" sz="2400" dirty="0" smtClean="0">
                <a:latin typeface="+mn-lt"/>
              </a:rPr>
            </a:br>
            <a:r>
              <a:rPr lang="es-AR" sz="2400" dirty="0" smtClean="0">
                <a:latin typeface="+mn-lt"/>
              </a:rPr>
              <a:t>Conocer </a:t>
            </a:r>
            <a:r>
              <a:rPr lang="es-AR" sz="2400" dirty="0">
                <a:latin typeface="+mn-lt"/>
              </a:rPr>
              <a:t>seres vivos prehistóricos y comprender el concepto de extinción.</a:t>
            </a:r>
            <a:br>
              <a:rPr lang="es-AR" sz="2400" dirty="0">
                <a:latin typeface="+mn-lt"/>
              </a:rPr>
            </a:br>
            <a:r>
              <a:rPr lang="es-AR" sz="2400" dirty="0">
                <a:latin typeface="+mn-lt"/>
              </a:rPr>
              <a:t>Explorar las relaciones de alimentación que mantienen los seres vivos entre sí y con el ambiente.</a:t>
            </a:r>
            <a:br>
              <a:rPr lang="es-AR" sz="2400" dirty="0">
                <a:latin typeface="+mn-lt"/>
              </a:rPr>
            </a:br>
            <a:endParaRPr lang="es-AR" sz="2400" dirty="0">
              <a:latin typeface="+mn-lt"/>
            </a:endParaRPr>
          </a:p>
        </p:txBody>
      </p:sp>
      <p:sp>
        <p:nvSpPr>
          <p:cNvPr id="4" name="Rectángulo 3"/>
          <p:cNvSpPr/>
          <p:nvPr/>
        </p:nvSpPr>
        <p:spPr>
          <a:xfrm>
            <a:off x="3410633" y="262771"/>
            <a:ext cx="4623766" cy="923330"/>
          </a:xfrm>
          <a:prstGeom prst="rect">
            <a:avLst/>
          </a:prstGeom>
          <a:noFill/>
        </p:spPr>
        <p:txBody>
          <a:bodyPr wrap="none" lIns="91440" tIns="45720" rIns="91440" bIns="45720">
            <a:spAutoFit/>
          </a:bodyPr>
          <a:lstStyle/>
          <a:p>
            <a:pPr algn="ctr"/>
            <a:r>
              <a:rPr lang="es-ES" sz="5400" u="sng" dirty="0" smtClean="0">
                <a:ln w="0"/>
                <a:solidFill>
                  <a:srgbClr val="0070C0"/>
                </a:solidFill>
                <a:effectLst>
                  <a:outerShdw blurRad="38100" dist="19050" dir="2700000" algn="tl" rotWithShape="0">
                    <a:schemeClr val="dk1">
                      <a:alpha val="40000"/>
                    </a:schemeClr>
                  </a:outerShdw>
                </a:effectLst>
                <a:latin typeface="Arial Black" panose="020B0A04020102020204" pitchFamily="34" charset="0"/>
              </a:rPr>
              <a:t>OBJETIVOS</a:t>
            </a:r>
            <a:endParaRPr lang="es-ES" sz="5400" b="0" u="sng" cap="none" spc="0" dirty="0">
              <a:ln w="0"/>
              <a:solidFill>
                <a:srgbClr val="0070C0"/>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204685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3436" y="1225689"/>
            <a:ext cx="11543763" cy="5632311"/>
          </a:xfrm>
          <a:prstGeom prst="rect">
            <a:avLst/>
          </a:prstGeom>
        </p:spPr>
        <p:txBody>
          <a:bodyPr wrap="square">
            <a:spAutoFit/>
          </a:bodyPr>
          <a:lstStyle/>
          <a:p>
            <a:pPr>
              <a:lnSpc>
                <a:spcPct val="150000"/>
              </a:lnSpc>
            </a:pPr>
            <a:r>
              <a:rPr lang="es-AR" sz="2400" dirty="0" smtClean="0"/>
              <a:t/>
            </a:r>
            <a:br>
              <a:rPr lang="es-AR" sz="2400" dirty="0" smtClean="0"/>
            </a:br>
            <a:r>
              <a:rPr lang="es-AR" sz="2400" dirty="0" smtClean="0"/>
              <a:t>Propiciar en el alumno espacios de confrontación, ampliación y reformulación de saberes; entre las ideas o conocimientos previos del que disponen y el material bibliográfico o audiovisual presentado por el docente.</a:t>
            </a:r>
            <a:br>
              <a:rPr lang="es-AR" sz="2400" dirty="0" smtClean="0"/>
            </a:br>
            <a:r>
              <a:rPr lang="es-AR" sz="2400" dirty="0" smtClean="0"/>
              <a:t>Ofrecer variadas situaciones de enseñanza acerca del mundo natural, en diversidad de contextos, con el objeto de que los alumnos/as  enriquezcan sus explicaciones acerca de la naturaleza.</a:t>
            </a:r>
            <a:br>
              <a:rPr lang="es-AR" sz="2400" dirty="0" smtClean="0"/>
            </a:br>
            <a:r>
              <a:rPr lang="es-AR" sz="2400" dirty="0" smtClean="0"/>
              <a:t>Favorecer en los estudiantes la idea de que los seres vivos son diversos y que experimentan diferentes tipos de cambios.</a:t>
            </a:r>
            <a:br>
              <a:rPr lang="es-AR" sz="2400" dirty="0" smtClean="0"/>
            </a:br>
            <a:endParaRPr lang="es-AR" sz="2400" dirty="0"/>
          </a:p>
        </p:txBody>
      </p:sp>
      <p:sp>
        <p:nvSpPr>
          <p:cNvPr id="6" name="Rectángulo 5"/>
          <p:cNvSpPr/>
          <p:nvPr/>
        </p:nvSpPr>
        <p:spPr>
          <a:xfrm>
            <a:off x="3140903" y="417318"/>
            <a:ext cx="5188985" cy="923330"/>
          </a:xfrm>
          <a:prstGeom prst="rect">
            <a:avLst/>
          </a:prstGeom>
          <a:noFill/>
        </p:spPr>
        <p:txBody>
          <a:bodyPr wrap="none" lIns="91440" tIns="45720" rIns="91440" bIns="45720">
            <a:spAutoFit/>
          </a:bodyPr>
          <a:lstStyle/>
          <a:p>
            <a:pPr algn="ctr"/>
            <a:r>
              <a:rPr lang="es-ES" sz="5400" b="0" u="sng" cap="none" spc="0" dirty="0" smtClean="0">
                <a:ln w="0"/>
                <a:solidFill>
                  <a:srgbClr val="00B050"/>
                </a:solidFill>
                <a:effectLst>
                  <a:outerShdw blurRad="38100" dist="19050" dir="2700000" algn="tl" rotWithShape="0">
                    <a:schemeClr val="dk1">
                      <a:alpha val="40000"/>
                    </a:schemeClr>
                  </a:outerShdw>
                </a:effectLst>
                <a:latin typeface="Arial Black" panose="020B0A04020102020204" pitchFamily="34" charset="0"/>
              </a:rPr>
              <a:t>PROPÓSITOS</a:t>
            </a:r>
            <a:endParaRPr lang="es-ES" sz="5400" b="0" u="sng" cap="none" spc="0" dirty="0">
              <a:ln w="0"/>
              <a:solidFill>
                <a:srgbClr val="00B050"/>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262313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 y="1592794"/>
            <a:ext cx="3174040" cy="5109358"/>
          </a:xfrm>
          <a:prstGeom prst="rect">
            <a:avLst/>
          </a:prstGeom>
          <a:ln>
            <a:noFill/>
          </a:ln>
          <a:effectLst>
            <a:softEdge rad="112500"/>
          </a:effectLst>
        </p:spPr>
      </p:pic>
      <p:sp>
        <p:nvSpPr>
          <p:cNvPr id="2" name="Título 1"/>
          <p:cNvSpPr>
            <a:spLocks noGrp="1"/>
          </p:cNvSpPr>
          <p:nvPr>
            <p:ph type="title"/>
          </p:nvPr>
        </p:nvSpPr>
        <p:spPr>
          <a:xfrm>
            <a:off x="118178" y="184820"/>
            <a:ext cx="11758411" cy="1347765"/>
          </a:xfrm>
        </p:spPr>
        <p:txBody>
          <a:bodyPr>
            <a:noAutofit/>
          </a:bodyPr>
          <a:lstStyle/>
          <a:p>
            <a:pPr algn="ctr"/>
            <a:r>
              <a:rPr lang="es-AR" sz="4800" b="1" dirty="0" smtClean="0">
                <a:solidFill>
                  <a:srgbClr val="C00000"/>
                </a:solidFill>
                <a:latin typeface="Curlz MT" panose="04040404050702020202" pitchFamily="82" charset="0"/>
              </a:rPr>
              <a:t>NUESTROS ENCUENTROS VIRTUALES…</a:t>
            </a:r>
            <a:endParaRPr lang="es-AR" sz="4800" b="1" dirty="0">
              <a:solidFill>
                <a:srgbClr val="C00000"/>
              </a:solidFill>
              <a:latin typeface="Curlz MT" panose="04040404050702020202" pitchFamily="82"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160" y="1592794"/>
            <a:ext cx="5164429" cy="5109358"/>
          </a:xfrm>
          <a:prstGeom prst="rect">
            <a:avLst/>
          </a:prstGeom>
          <a:ln>
            <a:noFill/>
          </a:ln>
          <a:effectLst>
            <a:softEdge rad="112500"/>
          </a:effec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283" y="1532585"/>
            <a:ext cx="3395548" cy="5169568"/>
          </a:xfrm>
          <a:prstGeom prst="rect">
            <a:avLst/>
          </a:prstGeom>
          <a:ln>
            <a:noFill/>
          </a:ln>
          <a:effectLst>
            <a:softEdge rad="112500"/>
          </a:effectLst>
        </p:spPr>
      </p:pic>
    </p:spTree>
    <p:extLst>
      <p:ext uri="{BB962C8B-B14F-4D97-AF65-F5344CB8AC3E}">
        <p14:creationId xmlns:p14="http://schemas.microsoft.com/office/powerpoint/2010/main" val="275714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9875" y="103030"/>
            <a:ext cx="2646608" cy="352881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1" y="3669406"/>
            <a:ext cx="2777007" cy="3104881"/>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559" y="103031"/>
            <a:ext cx="2992460" cy="352881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92" y="103031"/>
            <a:ext cx="2777007" cy="3528811"/>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9875" y="3669406"/>
            <a:ext cx="2646608" cy="3104881"/>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095" y="103031"/>
            <a:ext cx="3228409" cy="3528810"/>
          </a:xfrm>
          <a:prstGeom prst="rect">
            <a:avLst/>
          </a:prstGeom>
        </p:spPr>
      </p:pic>
      <p:sp>
        <p:nvSpPr>
          <p:cNvPr id="11" name="Rectángulo 10"/>
          <p:cNvSpPr/>
          <p:nvPr/>
        </p:nvSpPr>
        <p:spPr>
          <a:xfrm>
            <a:off x="6789700" y="3736631"/>
            <a:ext cx="4864280" cy="2970429"/>
          </a:xfrm>
          <a:prstGeom prst="rect">
            <a:avLst/>
          </a:prstGeom>
          <a:noFill/>
        </p:spPr>
        <p:txBody>
          <a:bodyPr wrap="none" lIns="91440" tIns="45720" rIns="91440" bIns="45720">
            <a:spAutoFit/>
          </a:bodyPr>
          <a:lstStyle/>
          <a:p>
            <a:pPr algn="ctr">
              <a:lnSpc>
                <a:spcPct val="150000"/>
              </a:lnSpc>
            </a:pPr>
            <a:r>
              <a:rPr lang="es-ES" sz="3200" dirty="0" smtClean="0">
                <a:ln w="0"/>
                <a:effectLst>
                  <a:outerShdw blurRad="38100" dist="19050" dir="2700000" algn="tl" rotWithShape="0">
                    <a:schemeClr val="dk1">
                      <a:alpha val="40000"/>
                    </a:schemeClr>
                  </a:outerShdw>
                </a:effectLst>
                <a:latin typeface="Arial Black" panose="020B0A04020102020204" pitchFamily="34" charset="0"/>
              </a:rPr>
              <a:t>DESDE LA </a:t>
            </a:r>
          </a:p>
          <a:p>
            <a:pPr algn="ctr">
              <a:lnSpc>
                <a:spcPct val="150000"/>
              </a:lnSpc>
            </a:pPr>
            <a:r>
              <a:rPr lang="es-ES" sz="3200" dirty="0" smtClean="0">
                <a:ln w="0"/>
                <a:effectLst>
                  <a:outerShdw blurRad="38100" dist="19050" dir="2700000" algn="tl" rotWithShape="0">
                    <a:schemeClr val="dk1">
                      <a:alpha val="40000"/>
                    </a:schemeClr>
                  </a:outerShdw>
                </a:effectLst>
                <a:latin typeface="Arial Black" panose="020B0A04020102020204" pitchFamily="34" charset="0"/>
              </a:rPr>
              <a:t>PRESENCIALIDAD, </a:t>
            </a:r>
          </a:p>
          <a:p>
            <a:pPr algn="ctr">
              <a:lnSpc>
                <a:spcPct val="150000"/>
              </a:lnSpc>
            </a:pPr>
            <a:r>
              <a:rPr lang="es-ES" sz="3200" dirty="0" smtClean="0">
                <a:ln w="0"/>
                <a:effectLst>
                  <a:outerShdw blurRad="38100" dist="19050" dir="2700000" algn="tl" rotWithShape="0">
                    <a:schemeClr val="dk1">
                      <a:alpha val="40000"/>
                    </a:schemeClr>
                  </a:outerShdw>
                </a:effectLst>
                <a:latin typeface="Arial Black" panose="020B0A04020102020204" pitchFamily="34" charset="0"/>
              </a:rPr>
              <a:t>NUESTRO TRABAJO </a:t>
            </a:r>
          </a:p>
          <a:p>
            <a:pPr algn="ctr">
              <a:lnSpc>
                <a:spcPct val="150000"/>
              </a:lnSpc>
            </a:pPr>
            <a:r>
              <a:rPr lang="es-ES" sz="3200" dirty="0" smtClean="0">
                <a:ln w="0"/>
                <a:effectLst>
                  <a:outerShdw blurRad="38100" dist="19050" dir="2700000" algn="tl" rotWithShape="0">
                    <a:schemeClr val="dk1">
                      <a:alpha val="40000"/>
                    </a:schemeClr>
                  </a:outerShdw>
                </a:effectLst>
                <a:latin typeface="Arial Black" panose="020B0A04020102020204" pitchFamily="34" charset="0"/>
              </a:rPr>
              <a:t>GRUPAL.</a:t>
            </a:r>
            <a:endParaRPr lang="es-ES" sz="32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14491857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421</Words>
  <Application>Microsoft Office PowerPoint</Application>
  <PresentationFormat>Panorámica</PresentationFormat>
  <Paragraphs>42</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Black</vt:lpstr>
      <vt:lpstr>Calibri</vt:lpstr>
      <vt:lpstr>Calibri Light</vt:lpstr>
      <vt:lpstr>Curlz MT</vt:lpstr>
      <vt:lpstr>Times New Roman</vt:lpstr>
      <vt:lpstr>Tema de Office</vt:lpstr>
      <vt:lpstr>Presentación de PowerPoint</vt:lpstr>
      <vt:lpstr>ALUMNOS DE 3°GRADO</vt:lpstr>
      <vt:lpstr>Presentación de PowerPoint</vt:lpstr>
      <vt:lpstr>Presentación de PowerPoint</vt:lpstr>
      <vt:lpstr>Presentación de PowerPoint</vt:lpstr>
      <vt:lpstr> Descubrir la Tierra como un sistema dinámico sujeto a cambios a lo largo del tiempo.  Inferir la idea de “evolución”, a partir del origen de las especies nuevas. Conocer seres vivos prehistóricos y comprender el concepto de extinción. Explorar las relaciones de alimentación que mantienen los seres vivos entre sí y con el ambiente. </vt:lpstr>
      <vt:lpstr>Presentación de PowerPoint</vt:lpstr>
      <vt:lpstr>NUESTROS ENCUENTROS VIRTUALES…</vt:lpstr>
      <vt:lpstr>Presentación de PowerPoint</vt:lpstr>
      <vt:lpstr>RECORREMOS LA ESCUELA EN BUSCA DE HOJAS</vt:lpstr>
      <vt:lpstr>CLASIFICAMOS PLANTAS DE HOJAS CADUCAS Y PERSISTENTES…</vt:lpstr>
      <vt:lpstr>Y ASI TRABAJAMOS EN NUESTROS CUADERNOS…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Jorja F</dc:creator>
  <cp:lastModifiedBy>Jorja F</cp:lastModifiedBy>
  <cp:revision>23</cp:revision>
  <dcterms:created xsi:type="dcterms:W3CDTF">2021-09-22T12:08:58Z</dcterms:created>
  <dcterms:modified xsi:type="dcterms:W3CDTF">2021-09-22T15:10:50Z</dcterms:modified>
</cp:coreProperties>
</file>