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Garamond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j5LZqT7l0fBHpe4fosrHK2LZgI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Garamond-bold.fntdata"/><Relationship Id="rId12" Type="http://schemas.openxmlformats.org/officeDocument/2006/relationships/font" Target="fonts/Garamon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Garamond-boldItalic.fntdata"/><Relationship Id="rId14" Type="http://schemas.openxmlformats.org/officeDocument/2006/relationships/font" Target="fonts/Garamond-italic.fntdata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descr="HD-PanelTitle-V.png" id="18" name="Google Shape;18;p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9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Title-UniformTrim.png" id="20" name="Google Shape;20;p9"/>
            <p:cNvPicPr preferRelativeResize="0"/>
            <p:nvPr/>
          </p:nvPicPr>
          <p:blipFill rotWithShape="1">
            <a:blip r:embed="rId3">
              <a:alphaModFix/>
            </a:blip>
            <a:srcRect b="0" l="2" r="47673" t="0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Title-UniformTrim.png" id="21" name="Google Shape;21;p9"/>
            <p:cNvPicPr preferRelativeResize="0"/>
            <p:nvPr/>
          </p:nvPicPr>
          <p:blipFill rotWithShape="1">
            <a:blip r:embed="rId3">
              <a:alphaModFix/>
            </a:blip>
            <a:srcRect b="0" l="0" r="48819" t="0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Google Shape;22;p9"/>
          <p:cNvSpPr txBox="1"/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" type="subTitle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9"/>
          <p:cNvSpPr txBox="1"/>
          <p:nvPr>
            <p:ph idx="10" type="dt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1" type="ftr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cxnSp>
        <p:nvCxnSpPr>
          <p:cNvPr id="27" name="Google Shape;27;p9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panorámica con descripción">
  <p:cSld name="Imagen panorámica con descripció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8"/>
          <p:cNvSpPr/>
          <p:nvPr>
            <p:ph idx="2" type="pic"/>
          </p:nvPr>
        </p:nvSpPr>
        <p:spPr>
          <a:xfrm>
            <a:off x="1041427" y="1041399"/>
            <a:ext cx="10105972" cy="3335869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89" name="Google Shape;89;p1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descripción">
  <p:cSld name="Título y descripció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5" name="Google Shape;95;p19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cxnSp>
        <p:nvCxnSpPr>
          <p:cNvPr id="98" name="Google Shape;98;p19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 con descripción">
  <p:cSld name="Cita con descripció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idx="2" type="body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3" name="Google Shape;103;p20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sp>
        <p:nvSpPr>
          <p:cNvPr id="106" name="Google Shape;106;p20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8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07" name="Google Shape;107;p20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8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08" name="Google Shape;108;p20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jeta de nombre">
  <p:cSld name="Tarjeta de nombr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2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r la tarjeta de nombre">
  <p:cSld name="Citar la tarjeta de nombr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8" name="Google Shape;118;p22"/>
          <p:cNvSpPr txBox="1"/>
          <p:nvPr>
            <p:ph idx="2" type="body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22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2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sp>
        <p:nvSpPr>
          <p:cNvPr id="122" name="Google Shape;122;p22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8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23" name="Google Shape;123;p2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AR" sz="8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24" name="Google Shape;124;p22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adero o falso">
  <p:cSld name="Verdadero o falso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23"/>
          <p:cNvSpPr txBox="1"/>
          <p:nvPr>
            <p:ph idx="2" type="body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9" name="Google Shape;129;p23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3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cxnSp>
        <p:nvCxnSpPr>
          <p:cNvPr id="132" name="Google Shape;132;p23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4"/>
          <p:cNvSpPr txBox="1"/>
          <p:nvPr>
            <p:ph idx="1" type="body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36" name="Google Shape;136;p24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4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4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cxnSp>
        <p:nvCxnSpPr>
          <p:cNvPr id="139" name="Google Shape;139;p24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5"/>
          <p:cNvSpPr txBox="1"/>
          <p:nvPr>
            <p:ph idx="1" type="body"/>
          </p:nvPr>
        </p:nvSpPr>
        <p:spPr>
          <a:xfrm rot="5400000">
            <a:off x="2565043" y="-287513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cxnSp>
        <p:nvCxnSpPr>
          <p:cNvPr id="146" name="Google Shape;146;p25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10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10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/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" type="body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11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cxnSp>
        <p:nvCxnSpPr>
          <p:cNvPr id="41" name="Google Shape;41;p11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" type="body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2" type="body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cxnSp>
        <p:nvCxnSpPr>
          <p:cNvPr id="49" name="Google Shape;49;p12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53" name="Google Shape;53;p13"/>
          <p:cNvSpPr txBox="1"/>
          <p:nvPr>
            <p:ph idx="2" type="body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3" type="body"/>
          </p:nvPr>
        </p:nvSpPr>
        <p:spPr>
          <a:xfrm>
            <a:off x="6180671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3220"/>
              <a:buNone/>
              <a:defRPr b="0" sz="2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55" name="Google Shape;55;p13"/>
          <p:cNvSpPr txBox="1"/>
          <p:nvPr>
            <p:ph idx="4" type="body"/>
          </p:nvPr>
        </p:nvSpPr>
        <p:spPr>
          <a:xfrm>
            <a:off x="6180671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cxnSp>
        <p:nvCxnSpPr>
          <p:cNvPr id="59" name="Google Shape;59;p1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cxnSp>
        <p:nvCxnSpPr>
          <p:cNvPr id="65" name="Google Shape;65;p14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2" type="body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74" name="Google Shape;74;p16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  <p:cxnSp>
        <p:nvCxnSpPr>
          <p:cNvPr id="77" name="Google Shape;77;p16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7"/>
          <p:cNvSpPr/>
          <p:nvPr>
            <p:ph idx="2" type="pic"/>
          </p:nvPr>
        </p:nvSpPr>
        <p:spPr>
          <a:xfrm>
            <a:off x="8094831" y="1041400"/>
            <a:ext cx="3063347" cy="4775200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82" name="Google Shape;82;p17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3.jpg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6.xml"/><Relationship Id="rId6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8"/>
          <p:cNvGrpSpPr/>
          <p:nvPr/>
        </p:nvGrpSpPr>
        <p:grpSpPr>
          <a:xfrm>
            <a:off x="0" y="0"/>
            <a:ext cx="12188825" cy="6856214"/>
            <a:chOff x="0" y="0"/>
            <a:chExt cx="12188825" cy="6856214"/>
          </a:xfrm>
        </p:grpSpPr>
        <p:pic>
          <p:nvPicPr>
            <p:cNvPr descr="HD-PanelContent-V.png" id="7" name="Google Shape;7;p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8;p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9" name="Google Shape;9;p8"/>
            <p:cNvPicPr preferRelativeResize="0"/>
            <p:nvPr/>
          </p:nvPicPr>
          <p:blipFill rotWithShape="1">
            <a:blip r:embed="rId3">
              <a:alphaModFix/>
            </a:blip>
            <a:srcRect b="0" l="0" r="5093" t="0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10" name="Google Shape;10;p8"/>
            <p:cNvPicPr preferRelativeResize="0"/>
            <p:nvPr/>
          </p:nvPicPr>
          <p:blipFill rotWithShape="1">
            <a:blip r:embed="rId3">
              <a:alphaModFix/>
            </a:blip>
            <a:srcRect b="0" l="0" r="5093" t="0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1;p8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 i="0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0" type="dt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1" type="ftr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" name="Google Shape;15;p8"/>
          <p:cNvSpPr txBox="1"/>
          <p:nvPr>
            <p:ph idx="12" type="sldNum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watch?v=wxo5mk08H6Q" TargetMode="External"/><Relationship Id="rId4" Type="http://schemas.openxmlformats.org/officeDocument/2006/relationships/hyperlink" Target="https://www.youtube.com/watch?v=kAwfUitbvtw" TargetMode="External"/><Relationship Id="rId5" Type="http://schemas.openxmlformats.org/officeDocument/2006/relationships/hyperlink" Target="https://www.youtube.com/watch?v=yoj7J_Bl5v0&amp;t=234s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"/>
          <p:cNvSpPr txBox="1"/>
          <p:nvPr>
            <p:ph type="ctrTitle"/>
          </p:nvPr>
        </p:nvSpPr>
        <p:spPr>
          <a:xfrm>
            <a:off x="3245619" y="1259944"/>
            <a:ext cx="5709225" cy="23976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lang="es-AR"/>
              <a:t>“El agua, motor de la Historia”</a:t>
            </a:r>
            <a:endParaRPr/>
          </a:p>
        </p:txBody>
      </p:sp>
      <p:sp>
        <p:nvSpPr>
          <p:cNvPr id="152" name="Google Shape;152;p1"/>
          <p:cNvSpPr txBox="1"/>
          <p:nvPr>
            <p:ph idx="1" type="subTitle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15"/>
              <a:buNone/>
            </a:pPr>
            <a:r>
              <a:rPr lang="es-AR"/>
              <a:t>Historia- 1° año</a:t>
            </a:r>
            <a:endParaRPr/>
          </a:p>
          <a:p>
            <a:pPr indent="0" lvl="0" marL="0" rtl="0" algn="ctr">
              <a:spcBef>
                <a:spcPts val="1020"/>
              </a:spcBef>
              <a:spcAft>
                <a:spcPts val="0"/>
              </a:spcAft>
              <a:buSzPts val="2415"/>
              <a:buNone/>
            </a:pPr>
            <a:r>
              <a:rPr lang="es-AR"/>
              <a:t>“Colegio Secundario Rural Puelches”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"/>
          <p:cNvSpPr txBox="1"/>
          <p:nvPr>
            <p:ph type="title"/>
          </p:nvPr>
        </p:nvSpPr>
        <p:spPr>
          <a:xfrm>
            <a:off x="1266525" y="3692713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es-AR"/>
              <a:t>Eje en el que se enmarca la propuesta:  “Las sociedades del antiguo cercano oriente y de la antigüedad clásica, la producción de excedentes y la distribución de bienes materiales y culturales”</a:t>
            </a:r>
            <a:br>
              <a:rPr lang="es-AR"/>
            </a:b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s-AR"/>
              <a:t>Saberes seleccionados: </a:t>
            </a:r>
            <a:endParaRPr/>
          </a:p>
        </p:txBody>
      </p:sp>
      <p:sp>
        <p:nvSpPr>
          <p:cNvPr id="163" name="Google Shape;163;p3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s-AR"/>
              <a:t>Organización del trabajo (distintos tipos de mano de obra) – organización del imperio del antiguo cercano oriente - conflictos políticos, apropiación y control de excedentes - organización económica, social y política de las sociedades.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s-AR"/>
              <a:t>Objetivos de la propuesta: </a:t>
            </a:r>
            <a:endParaRPr/>
          </a:p>
        </p:txBody>
      </p:sp>
      <p:sp>
        <p:nvSpPr>
          <p:cNvPr id="169" name="Google Shape;169;p4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s-AR"/>
              <a:t>Reconocer como los recursos hídricos y su manejo  han sido determinantes para la organización económica, política y cultural y desarrollo de las sociedades a través de la historia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s-AR"/>
              <a:t>Conocer y analizar  las formas de organización social de las sociedades a partir de la producción de excedente y las transformaciones que se producen.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s-AR"/>
              <a:t>Complejizar el análisis de cambios y continuidades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s-AR"/>
              <a:t>Establecer relaciones pasado – presente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es-AR"/>
              <a:t>Acciones concretas que se desarrollaron dentro del marco de la propuesta </a:t>
            </a:r>
            <a:endParaRPr/>
          </a:p>
        </p:txBody>
      </p:sp>
      <p:sp>
        <p:nvSpPr>
          <p:cNvPr id="175" name="Google Shape;175;p5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-259461" lvl="0" marL="285750" rtl="0" algn="l">
              <a:spcBef>
                <a:spcPts val="0"/>
              </a:spcBef>
              <a:spcAft>
                <a:spcPts val="0"/>
              </a:spcAft>
              <a:buSzPct val="115000"/>
              <a:buChar char="•"/>
            </a:pPr>
            <a:r>
              <a:rPr lang="es-AR"/>
              <a:t>Lectura y análisis de diferentes tipografías de textos</a:t>
            </a:r>
            <a:endParaRPr/>
          </a:p>
          <a:p>
            <a:pPr indent="-259461" lvl="0" marL="285750" rtl="0" algn="l">
              <a:spcBef>
                <a:spcPts val="900"/>
              </a:spcBef>
              <a:spcAft>
                <a:spcPts val="0"/>
              </a:spcAft>
              <a:buSzPct val="115000"/>
              <a:buChar char="•"/>
            </a:pPr>
            <a:r>
              <a:rPr lang="es-AR"/>
              <a:t>Análisis de fuentes históricas sobre la importancia y significatividad del agua para las sociedades</a:t>
            </a:r>
            <a:endParaRPr/>
          </a:p>
          <a:p>
            <a:pPr indent="-259461" lvl="0" marL="285750" rtl="0" algn="l">
              <a:spcBef>
                <a:spcPts val="900"/>
              </a:spcBef>
              <a:spcAft>
                <a:spcPts val="0"/>
              </a:spcAft>
              <a:buSzPct val="115000"/>
              <a:buChar char="•"/>
            </a:pPr>
            <a:r>
              <a:rPr lang="es-AR"/>
              <a:t>Formulación de preguntas</a:t>
            </a:r>
            <a:endParaRPr/>
          </a:p>
          <a:p>
            <a:pPr indent="-259461" lvl="0" marL="285750" rtl="0" algn="l">
              <a:spcBef>
                <a:spcPts val="900"/>
              </a:spcBef>
              <a:spcAft>
                <a:spcPts val="0"/>
              </a:spcAft>
              <a:buSzPct val="115000"/>
              <a:buChar char="•"/>
            </a:pPr>
            <a:r>
              <a:rPr lang="es-AR"/>
              <a:t>Búsqueda de información</a:t>
            </a:r>
            <a:endParaRPr/>
          </a:p>
          <a:p>
            <a:pPr indent="-259461" lvl="0" marL="285750" rtl="0" algn="l">
              <a:spcBef>
                <a:spcPts val="900"/>
              </a:spcBef>
              <a:spcAft>
                <a:spcPts val="0"/>
              </a:spcAft>
              <a:buSzPct val="115000"/>
              <a:buChar char="•"/>
            </a:pPr>
            <a:r>
              <a:rPr lang="es-AR"/>
              <a:t>Sistematización y comunicación de las respuestas mediante afiches, imágenes, narración de cuentos, dibujos ,etc.</a:t>
            </a:r>
            <a:endParaRPr/>
          </a:p>
          <a:p>
            <a:pPr indent="-259461" lvl="0" marL="285750" rtl="0" algn="l">
              <a:spcBef>
                <a:spcPts val="900"/>
              </a:spcBef>
              <a:spcAft>
                <a:spcPts val="0"/>
              </a:spcAft>
              <a:buSzPct val="115000"/>
              <a:buChar char="•"/>
            </a:pPr>
            <a:r>
              <a:rPr lang="es-AR"/>
              <a:t>Trabajo a partir de: la detección de ideas clave para las explicaciones e interpretaciones de los procesos; realizar referencias temporales y espaciales; sistematización de conceptos en cuadros o diagramas; </a:t>
            </a:r>
            <a:endParaRPr/>
          </a:p>
          <a:p>
            <a:pPr indent="-259461" lvl="0" marL="285750" rtl="0" algn="l">
              <a:spcBef>
                <a:spcPts val="900"/>
              </a:spcBef>
              <a:spcAft>
                <a:spcPts val="0"/>
              </a:spcAft>
              <a:buSzPct val="115000"/>
              <a:buChar char="•"/>
            </a:pPr>
            <a:r>
              <a:rPr lang="es-AR"/>
              <a:t>Reconocimiento de los y las principales actores sociales; </a:t>
            </a:r>
            <a:endParaRPr/>
          </a:p>
          <a:p>
            <a:pPr indent="-259461" lvl="0" marL="285750" rtl="0" algn="l">
              <a:spcBef>
                <a:spcPts val="900"/>
              </a:spcBef>
              <a:spcAft>
                <a:spcPts val="0"/>
              </a:spcAft>
              <a:buSzPct val="115000"/>
              <a:buChar char="•"/>
            </a:pPr>
            <a:r>
              <a:rPr lang="es-AR"/>
              <a:t>Aproximación al análisis e interpretación de diversas problemáticas sociales, ambientales, tecnológicas, culturales y políticas.</a:t>
            </a:r>
            <a:endParaRPr/>
          </a:p>
          <a:p>
            <a:pPr indent="-259461" lvl="0" marL="285750" rtl="0" algn="l">
              <a:spcBef>
                <a:spcPts val="900"/>
              </a:spcBef>
              <a:spcAft>
                <a:spcPts val="0"/>
              </a:spcAft>
              <a:buSzPct val="115000"/>
              <a:buChar char="•"/>
            </a:pPr>
            <a:r>
              <a:rPr lang="es-AR"/>
              <a:t>Visualización de videos </a:t>
            </a:r>
            <a:r>
              <a:rPr lang="es-AR" u="sng">
                <a:solidFill>
                  <a:schemeClr val="hlink"/>
                </a:solidFill>
                <a:hlinkClick r:id="rId3"/>
              </a:rPr>
              <a:t>https://www.youtube.com/watch?v=wxo5mk08H6Q</a:t>
            </a:r>
            <a:r>
              <a:rPr lang="es-AR"/>
              <a:t> </a:t>
            </a:r>
            <a:r>
              <a:rPr lang="es-AR" u="sng">
                <a:solidFill>
                  <a:schemeClr val="hlink"/>
                </a:solidFill>
                <a:hlinkClick r:id="rId4"/>
              </a:rPr>
              <a:t>https://www.youtube.com/watch?v=kAwfUitbvtw</a:t>
            </a:r>
            <a:r>
              <a:rPr lang="es-AR"/>
              <a:t> </a:t>
            </a:r>
            <a:r>
              <a:rPr lang="es-AR" u="sng">
                <a:solidFill>
                  <a:schemeClr val="hlink"/>
                </a:solidFill>
                <a:hlinkClick r:id="rId5"/>
              </a:rPr>
              <a:t>https://www.youtube.com/watch?v=yoj7J_Bl5v0&amp;t=234s</a:t>
            </a:r>
            <a:r>
              <a:rPr lang="es-AR"/>
              <a:t> </a:t>
            </a:r>
            <a:endParaRPr/>
          </a:p>
          <a:p>
            <a:pPr indent="-176212" lvl="0" marL="285750" rtl="0" algn="l">
              <a:spcBef>
                <a:spcPts val="900"/>
              </a:spcBef>
              <a:spcAft>
                <a:spcPts val="0"/>
              </a:spcAft>
              <a:buSzPct val="115000"/>
              <a:buNone/>
            </a:pPr>
            <a:r>
              <a:t/>
            </a:r>
            <a:endParaRPr/>
          </a:p>
          <a:p>
            <a:pPr indent="-176212" lvl="0" marL="285750" rtl="0" algn="l">
              <a:spcBef>
                <a:spcPts val="900"/>
              </a:spcBef>
              <a:spcAft>
                <a:spcPts val="0"/>
              </a:spcAft>
              <a:buSzPct val="115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s-AR"/>
              <a:t>Logros </a:t>
            </a:r>
            <a:endParaRPr/>
          </a:p>
        </p:txBody>
      </p:sp>
      <p:sp>
        <p:nvSpPr>
          <p:cNvPr id="181" name="Google Shape;181;p6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s-AR"/>
              <a:t>Reconocen la importancia de los recursos hídricos para el desarrollo de las sociedades, que pueden relacionar este factor con la organización económica, social, política y del trabajo de los diferentes pueblos. </a:t>
            </a:r>
            <a:endParaRPr/>
          </a:p>
          <a:p>
            <a:pPr indent="-285750" lvl="0" marL="285750" rtl="0" algn="l"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s-AR"/>
              <a:t>Identificar y comprender los conflictos bélicos y políticos que causa el manejo de diferentes recursos a través de toda la historia.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"/>
          <p:cNvSpPr txBox="1"/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s-AR"/>
              <a:t>Proyección </a:t>
            </a:r>
            <a:endParaRPr/>
          </a:p>
        </p:txBody>
      </p:sp>
      <p:sp>
        <p:nvSpPr>
          <p:cNvPr id="187" name="Google Shape;187;p7"/>
          <p:cNvSpPr txBox="1"/>
          <p:nvPr>
            <p:ph idx="1" type="body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s-AR"/>
              <a:t>Continuar trabajando en base al eje trasversal de análisis que se seleccionó, buscando comprender sociedades como Antigua Grecia y Roma desde la misma perspectiva con el objetivo de integrar bajo esta línea todos los saberes abordados en el año.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rgánico">
  <a:themeElements>
    <a:clrScheme name="Orgánico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2021-09-17T10:28:13Z</dcterms:created>
  <dc:creator>maqui</dc:creator>
</cp:coreProperties>
</file>